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89"/>
  </p:notesMasterIdLst>
  <p:sldIdLst>
    <p:sldId id="298" r:id="rId5"/>
    <p:sldId id="378" r:id="rId6"/>
    <p:sldId id="301" r:id="rId7"/>
    <p:sldId id="313" r:id="rId8"/>
    <p:sldId id="326" r:id="rId9"/>
    <p:sldId id="303" r:id="rId10"/>
    <p:sldId id="342" r:id="rId11"/>
    <p:sldId id="312" r:id="rId12"/>
    <p:sldId id="311" r:id="rId13"/>
    <p:sldId id="314" r:id="rId14"/>
    <p:sldId id="373" r:id="rId15"/>
    <p:sldId id="374" r:id="rId16"/>
    <p:sldId id="375" r:id="rId17"/>
    <p:sldId id="347" r:id="rId18"/>
    <p:sldId id="348" r:id="rId19"/>
    <p:sldId id="365" r:id="rId20"/>
    <p:sldId id="366" r:id="rId21"/>
    <p:sldId id="367" r:id="rId22"/>
    <p:sldId id="368" r:id="rId23"/>
    <p:sldId id="369" r:id="rId24"/>
    <p:sldId id="370" r:id="rId25"/>
    <p:sldId id="371" r:id="rId26"/>
    <p:sldId id="372" r:id="rId27"/>
    <p:sldId id="354" r:id="rId28"/>
    <p:sldId id="355" r:id="rId29"/>
    <p:sldId id="356" r:id="rId30"/>
    <p:sldId id="333" r:id="rId31"/>
    <p:sldId id="358" r:id="rId32"/>
    <p:sldId id="359" r:id="rId33"/>
    <p:sldId id="334" r:id="rId34"/>
    <p:sldId id="316" r:id="rId35"/>
    <p:sldId id="360" r:id="rId36"/>
    <p:sldId id="319" r:id="rId37"/>
    <p:sldId id="361" r:id="rId38"/>
    <p:sldId id="362" r:id="rId39"/>
    <p:sldId id="363" r:id="rId40"/>
    <p:sldId id="364" r:id="rId41"/>
    <p:sldId id="323" r:id="rId42"/>
    <p:sldId id="324" r:id="rId43"/>
    <p:sldId id="307" r:id="rId44"/>
    <p:sldId id="325" r:id="rId45"/>
    <p:sldId id="309" r:id="rId46"/>
    <p:sldId id="376" r:id="rId47"/>
    <p:sldId id="377" r:id="rId48"/>
    <p:sldId id="379" r:id="rId49"/>
    <p:sldId id="381" r:id="rId50"/>
    <p:sldId id="435" r:id="rId51"/>
    <p:sldId id="436" r:id="rId52"/>
    <p:sldId id="437" r:id="rId53"/>
    <p:sldId id="410" r:id="rId54"/>
    <p:sldId id="411" r:id="rId55"/>
    <p:sldId id="420" r:id="rId56"/>
    <p:sldId id="421" r:id="rId57"/>
    <p:sldId id="422" r:id="rId58"/>
    <p:sldId id="423" r:id="rId59"/>
    <p:sldId id="424" r:id="rId60"/>
    <p:sldId id="425" r:id="rId61"/>
    <p:sldId id="428" r:id="rId62"/>
    <p:sldId id="430" r:id="rId63"/>
    <p:sldId id="434" r:id="rId64"/>
    <p:sldId id="438" r:id="rId65"/>
    <p:sldId id="416" r:id="rId66"/>
    <p:sldId id="439" r:id="rId67"/>
    <p:sldId id="415" r:id="rId68"/>
    <p:sldId id="413" r:id="rId69"/>
    <p:sldId id="440" r:id="rId70"/>
    <p:sldId id="432" r:id="rId71"/>
    <p:sldId id="431" r:id="rId72"/>
    <p:sldId id="419" r:id="rId73"/>
    <p:sldId id="441" r:id="rId74"/>
    <p:sldId id="380" r:id="rId75"/>
    <p:sldId id="442" r:id="rId76"/>
    <p:sldId id="443" r:id="rId77"/>
    <p:sldId id="450" r:id="rId78"/>
    <p:sldId id="451" r:id="rId79"/>
    <p:sldId id="452" r:id="rId80"/>
    <p:sldId id="453" r:id="rId81"/>
    <p:sldId id="448" r:id="rId82"/>
    <p:sldId id="449" r:id="rId83"/>
    <p:sldId id="454" r:id="rId84"/>
    <p:sldId id="455" r:id="rId85"/>
    <p:sldId id="456" r:id="rId86"/>
    <p:sldId id="457" r:id="rId87"/>
    <p:sldId id="341"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A99329D-9D10-4EB6-A7CB-B08B96027808}">
          <p14:sldIdLst>
            <p14:sldId id="298"/>
            <p14:sldId id="378"/>
            <p14:sldId id="301"/>
            <p14:sldId id="313"/>
            <p14:sldId id="326"/>
            <p14:sldId id="303"/>
            <p14:sldId id="342"/>
            <p14:sldId id="312"/>
            <p14:sldId id="311"/>
            <p14:sldId id="314"/>
            <p14:sldId id="373"/>
            <p14:sldId id="374"/>
            <p14:sldId id="375"/>
            <p14:sldId id="347"/>
            <p14:sldId id="348"/>
            <p14:sldId id="365"/>
            <p14:sldId id="366"/>
            <p14:sldId id="367"/>
            <p14:sldId id="368"/>
            <p14:sldId id="369"/>
            <p14:sldId id="370"/>
            <p14:sldId id="371"/>
            <p14:sldId id="372"/>
            <p14:sldId id="354"/>
            <p14:sldId id="355"/>
            <p14:sldId id="356"/>
            <p14:sldId id="333"/>
            <p14:sldId id="358"/>
            <p14:sldId id="359"/>
            <p14:sldId id="334"/>
            <p14:sldId id="316"/>
            <p14:sldId id="360"/>
            <p14:sldId id="319"/>
            <p14:sldId id="361"/>
            <p14:sldId id="362"/>
            <p14:sldId id="363"/>
            <p14:sldId id="364"/>
            <p14:sldId id="323"/>
            <p14:sldId id="324"/>
            <p14:sldId id="307"/>
            <p14:sldId id="325"/>
            <p14:sldId id="309"/>
            <p14:sldId id="376"/>
            <p14:sldId id="377"/>
            <p14:sldId id="379"/>
          </p14:sldIdLst>
        </p14:section>
        <p14:section name="Default Section" id="{1CCF31C8-DF02-4270-99C5-36750F7F436F}">
          <p14:sldIdLst>
            <p14:sldId id="381"/>
            <p14:sldId id="435"/>
            <p14:sldId id="436"/>
            <p14:sldId id="437"/>
            <p14:sldId id="410"/>
            <p14:sldId id="411"/>
            <p14:sldId id="420"/>
            <p14:sldId id="421"/>
            <p14:sldId id="422"/>
            <p14:sldId id="423"/>
            <p14:sldId id="424"/>
            <p14:sldId id="425"/>
            <p14:sldId id="428"/>
            <p14:sldId id="430"/>
            <p14:sldId id="434"/>
            <p14:sldId id="438"/>
            <p14:sldId id="416"/>
            <p14:sldId id="439"/>
            <p14:sldId id="415"/>
            <p14:sldId id="413"/>
            <p14:sldId id="440"/>
            <p14:sldId id="432"/>
            <p14:sldId id="431"/>
            <p14:sldId id="419"/>
            <p14:sldId id="441"/>
            <p14:sldId id="380"/>
          </p14:sldIdLst>
        </p14:section>
        <p14:section name="Default Section" id="{08E30F4C-8878-48FC-9B09-B8EBF12AE51F}">
          <p14:sldIdLst>
            <p14:sldId id="442"/>
            <p14:sldId id="443"/>
            <p14:sldId id="450"/>
            <p14:sldId id="451"/>
            <p14:sldId id="452"/>
            <p14:sldId id="453"/>
            <p14:sldId id="448"/>
            <p14:sldId id="449"/>
            <p14:sldId id="454"/>
            <p14:sldId id="455"/>
            <p14:sldId id="456"/>
            <p14:sldId id="457"/>
            <p14:sldId id="34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A2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81406" autoAdjust="0"/>
  </p:normalViewPr>
  <p:slideViewPr>
    <p:cSldViewPr snapToGrid="0">
      <p:cViewPr>
        <p:scale>
          <a:sx n="49" d="100"/>
          <a:sy n="49" d="100"/>
        </p:scale>
        <p:origin x="131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ABAE93-8EF3-4E28-A742-B3A14709D0B5}" type="datetimeFigureOut">
              <a:rPr lang="en-US" smtClean="0"/>
              <a:t>3/14/2022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9D0076-B1CE-409C-80BF-B5A07EE2FBA0}" type="slidenum">
              <a:rPr lang="en-US" smtClean="0"/>
              <a:t>‹#›</a:t>
            </a:fld>
            <a:endParaRPr lang="en-US"/>
          </a:p>
        </p:txBody>
      </p:sp>
    </p:spTree>
    <p:extLst>
      <p:ext uri="{BB962C8B-B14F-4D97-AF65-F5344CB8AC3E}">
        <p14:creationId xmlns:p14="http://schemas.microsoft.com/office/powerpoint/2010/main" val="389463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9D0076-B1CE-409C-80BF-B5A07EE2FBA0}" type="slidenum">
              <a:rPr lang="en-US" smtClean="0"/>
              <a:t>5</a:t>
            </a:fld>
            <a:endParaRPr lang="en-US"/>
          </a:p>
        </p:txBody>
      </p:sp>
    </p:spTree>
    <p:extLst>
      <p:ext uri="{BB962C8B-B14F-4D97-AF65-F5344CB8AC3E}">
        <p14:creationId xmlns:p14="http://schemas.microsoft.com/office/powerpoint/2010/main" val="2420119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a:t>
            </a:r>
          </a:p>
        </p:txBody>
      </p:sp>
      <p:sp>
        <p:nvSpPr>
          <p:cNvPr id="5" name="Footer Placeholder 4">
            <a:extLst>
              <a:ext uri="{FF2B5EF4-FFF2-40B4-BE49-F238E27FC236}">
                <a16:creationId xmlns:a16="http://schemas.microsoft.com/office/drawing/2014/main" id="{91C0E0AC-022C-4131-A547-C80B46AA9B45}"/>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89213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CBC9FE7F-760D-46B6-8552-294FDCC53CE6}"/>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756416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BE9C314F-6DAD-4098-B8D8-7D5B2D4907E7}"/>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32000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A4C0BE15-FC39-4E95-BB14-9F29D0FFDBF8}"/>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5922789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6410CC13-6E81-42B2-AAF3-8E5A8201B27B}"/>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770301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GB with default parameters will have </a:t>
            </a:r>
            <a:r>
              <a:rPr lang="en-US" sz="1200" dirty="0" err="1"/>
              <a:t>nos</a:t>
            </a:r>
            <a:r>
              <a:rPr lang="en-US" sz="1200" dirty="0"/>
              <a:t> from slide 18</a:t>
            </a:r>
          </a:p>
        </p:txBody>
      </p:sp>
      <p:sp>
        <p:nvSpPr>
          <p:cNvPr id="5" name="Footer Placeholder 4">
            <a:extLst>
              <a:ext uri="{FF2B5EF4-FFF2-40B4-BE49-F238E27FC236}">
                <a16:creationId xmlns:a16="http://schemas.microsoft.com/office/drawing/2014/main" id="{EDBEAC34-6768-41BA-B00A-23D30790C7D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9148885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E176C1EB-832B-4210-9AD5-0F035E4DC0A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8956699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A00DCEB-542A-4939-BBF0-DC732BA77E8C}"/>
              </a:ext>
            </a:extLst>
          </p:cNvPr>
          <p:cNvSpPr>
            <a:spLocks noGrp="1"/>
          </p:cNvSpPr>
          <p:nvPr>
            <p:ph type="body" idx="1"/>
          </p:nvPr>
        </p:nvSpPr>
        <p:spPr/>
        <p:txBody>
          <a:bodyPr/>
          <a:lstStyle/>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2779561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99D0076-B1CE-409C-80BF-B5A07EE2FBA0}" type="slidenum">
              <a:rPr lang="en-US" smtClean="0"/>
              <a:t>10</a:t>
            </a:fld>
            <a:endParaRPr lang="en-US"/>
          </a:p>
        </p:txBody>
      </p:sp>
    </p:spTree>
    <p:extLst>
      <p:ext uri="{BB962C8B-B14F-4D97-AF65-F5344CB8AC3E}">
        <p14:creationId xmlns:p14="http://schemas.microsoft.com/office/powerpoint/2010/main" val="2576497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FBC407-F250-4484-8D6E-E1F412DD1489}" type="slidenum">
              <a:rPr lang="en-US" smtClean="0"/>
              <a:t>13</a:t>
            </a:fld>
            <a:endParaRPr lang="en-US"/>
          </a:p>
        </p:txBody>
      </p:sp>
    </p:spTree>
    <p:extLst>
      <p:ext uri="{BB962C8B-B14F-4D97-AF65-F5344CB8AC3E}">
        <p14:creationId xmlns:p14="http://schemas.microsoft.com/office/powerpoint/2010/main" val="1641396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9D0076-B1CE-409C-80BF-B5A07EE2FBA0}" type="slidenum">
              <a:rPr lang="en-US" smtClean="0"/>
              <a:t>19</a:t>
            </a:fld>
            <a:endParaRPr lang="en-US"/>
          </a:p>
        </p:txBody>
      </p:sp>
    </p:spTree>
    <p:extLst>
      <p:ext uri="{BB962C8B-B14F-4D97-AF65-F5344CB8AC3E}">
        <p14:creationId xmlns:p14="http://schemas.microsoft.com/office/powerpoint/2010/main" val="1423894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9D0076-B1CE-409C-80BF-B5A07EE2FBA0}" type="slidenum">
              <a:rPr lang="en-US" smtClean="0"/>
              <a:t>27</a:t>
            </a:fld>
            <a:endParaRPr lang="en-US"/>
          </a:p>
        </p:txBody>
      </p:sp>
    </p:spTree>
    <p:extLst>
      <p:ext uri="{BB962C8B-B14F-4D97-AF65-F5344CB8AC3E}">
        <p14:creationId xmlns:p14="http://schemas.microsoft.com/office/powerpoint/2010/main" val="676187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99D0076-B1CE-409C-80BF-B5A07EE2FBA0}" type="slidenum">
              <a:rPr lang="en-US" smtClean="0"/>
              <a:t>29</a:t>
            </a:fld>
            <a:endParaRPr lang="en-US"/>
          </a:p>
        </p:txBody>
      </p:sp>
    </p:spTree>
    <p:extLst>
      <p:ext uri="{BB962C8B-B14F-4D97-AF65-F5344CB8AC3E}">
        <p14:creationId xmlns:p14="http://schemas.microsoft.com/office/powerpoint/2010/main" val="868629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Footer Placeholder 4">
            <a:extLst>
              <a:ext uri="{FF2B5EF4-FFF2-40B4-BE49-F238E27FC236}">
                <a16:creationId xmlns:a16="http://schemas.microsoft.com/office/drawing/2014/main" id="{E176C1EB-832B-4210-9AD5-0F035E4DC0A3}"/>
              </a:ext>
            </a:extLst>
          </p:cNvPr>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895669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A00DCEB-542A-4939-BBF0-DC732BA77E8C}"/>
              </a:ext>
            </a:extLst>
          </p:cNvPr>
          <p:cNvSpPr>
            <a:spLocks noGrp="1"/>
          </p:cNvSpPr>
          <p:nvPr>
            <p:ph type="body" idx="1"/>
          </p:nvPr>
        </p:nvSpPr>
        <p:spPr/>
        <p:txBody>
          <a:bodyPr/>
          <a:lstStyle/>
          <a:p>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4"/>
          </p:nvPr>
        </p:nvSpPr>
        <p:spPr/>
        <p:txBody>
          <a:bodyPr/>
          <a:lstStyle/>
          <a:p>
            <a:endParaRPr lang="en-US"/>
          </a:p>
        </p:txBody>
      </p:sp>
    </p:spTree>
    <p:extLst>
      <p:ext uri="{BB962C8B-B14F-4D97-AF65-F5344CB8AC3E}">
        <p14:creationId xmlns:p14="http://schemas.microsoft.com/office/powerpoint/2010/main" val="3641323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3/14/2022</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3/14/2022</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3/14/2022</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3/14/2022</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3/14/2022</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3/14/2022</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3/14/2022</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3/14/2022</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3/14/2022</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3/14/2022</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358265"/>
          </a:xfrm>
        </p:spPr>
        <p:txBody>
          <a:bodyPr anchor="b">
            <a:normAutofit/>
          </a:bodyPr>
          <a:lstStyle/>
          <a:p>
            <a:r>
              <a:rPr lang="en-US" sz="4400">
                <a:solidFill>
                  <a:schemeClr val="tx1"/>
                </a:solidFill>
              </a:rPr>
              <a:t>EDA</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76090" y="4033778"/>
            <a:ext cx="3205640" cy="1549264"/>
          </a:xfrm>
        </p:spPr>
        <p:txBody>
          <a:bodyPr anchor="t">
            <a:normAutofit fontScale="70000" lnSpcReduction="20000"/>
          </a:bodyPr>
          <a:lstStyle/>
          <a:p>
            <a:pPr>
              <a:lnSpc>
                <a:spcPct val="100000"/>
              </a:lnSpc>
            </a:pPr>
            <a:r>
              <a:rPr lang="en-US" sz="2300"/>
              <a:t>Team 3</a:t>
            </a:r>
          </a:p>
          <a:p>
            <a:pPr>
              <a:lnSpc>
                <a:spcPct val="120000"/>
              </a:lnSpc>
              <a:spcBef>
                <a:spcPts val="600"/>
              </a:spcBef>
            </a:pPr>
            <a:br>
              <a:rPr lang="en-US" sz="1600" cap="none"/>
            </a:br>
            <a:r>
              <a:rPr lang="en-US" sz="1800" cap="none"/>
              <a:t>Madhura Jadhav</a:t>
            </a:r>
            <a:br>
              <a:rPr lang="en-US" sz="1800" cap="none"/>
            </a:br>
            <a:r>
              <a:rPr lang="en-US" sz="1800" cap="none"/>
              <a:t>Yuri Oh</a:t>
            </a:r>
            <a:br>
              <a:rPr lang="en-US" sz="1800" cap="none"/>
            </a:br>
            <a:r>
              <a:rPr lang="en-US" sz="1800" cap="none"/>
              <a:t>Ariful Islam</a:t>
            </a:r>
            <a:br>
              <a:rPr lang="en-US" sz="1800" cap="none"/>
            </a:br>
            <a:r>
              <a:rPr lang="en-US" sz="1800" cap="none"/>
              <a:t>Sunil Kumar</a:t>
            </a:r>
            <a:br>
              <a:rPr lang="en-US" sz="1800" cap="none"/>
            </a:br>
            <a:r>
              <a:rPr lang="en-US" sz="1800" cap="none"/>
              <a:t>Akul Jain</a:t>
            </a:r>
            <a:endParaRPr lang="en-US" sz="1600" cap="none"/>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DBFC-7CF8-41DB-B608-F948765C6475}"/>
              </a:ext>
            </a:extLst>
          </p:cNvPr>
          <p:cNvSpPr>
            <a:spLocks noGrp="1"/>
          </p:cNvSpPr>
          <p:nvPr>
            <p:ph type="title"/>
          </p:nvPr>
        </p:nvSpPr>
        <p:spPr/>
        <p:txBody>
          <a:bodyPr>
            <a:normAutofit fontScale="90000"/>
          </a:bodyPr>
          <a:lstStyle/>
          <a:p>
            <a:pPr>
              <a:lnSpc>
                <a:spcPct val="150000"/>
              </a:lnSpc>
            </a:pPr>
            <a:r>
              <a:rPr lang="en-US" sz="4400" dirty="0"/>
              <a:t>1: Contacts_Count_12_mon - Summary</a:t>
            </a:r>
            <a:br>
              <a:rPr lang="en-US" dirty="0"/>
            </a:br>
            <a:r>
              <a:rPr lang="en-US" sz="2200" dirty="0"/>
              <a:t>by Madhura Jadhav</a:t>
            </a:r>
            <a:endParaRPr lang="en-US" sz="2700" dirty="0"/>
          </a:p>
        </p:txBody>
      </p:sp>
      <p:sp>
        <p:nvSpPr>
          <p:cNvPr id="4" name="Content Placeholder 3">
            <a:extLst>
              <a:ext uri="{FF2B5EF4-FFF2-40B4-BE49-F238E27FC236}">
                <a16:creationId xmlns:a16="http://schemas.microsoft.com/office/drawing/2014/main" id="{700E9DD8-E82F-4C2F-82B8-460D9897F7A2}"/>
              </a:ext>
            </a:extLst>
          </p:cNvPr>
          <p:cNvSpPr>
            <a:spLocks noGrp="1"/>
          </p:cNvSpPr>
          <p:nvPr>
            <p:ph idx="1"/>
          </p:nvPr>
        </p:nvSpPr>
        <p:spPr>
          <a:xfrm>
            <a:off x="1097280" y="2108201"/>
            <a:ext cx="10058400" cy="3760891"/>
          </a:xfrm>
        </p:spPr>
        <p:txBody>
          <a:bodyPr/>
          <a:lstStyle/>
          <a:p>
            <a:pPr>
              <a:buSzPct val="104000"/>
              <a:buFont typeface="Arial" panose="020B0604020202020204" pitchFamily="34" charset="0"/>
              <a:buChar char="•"/>
            </a:pPr>
            <a:r>
              <a:rPr lang="en-US" dirty="0"/>
              <a:t> It is highly likely that if contacts count is more than 5, customer will be attrited.</a:t>
            </a:r>
          </a:p>
          <a:p>
            <a:pPr>
              <a:buSzPct val="104000"/>
              <a:buFont typeface="Arial" panose="020B0604020202020204" pitchFamily="34" charset="0"/>
              <a:buChar char="•"/>
            </a:pPr>
            <a:r>
              <a:rPr lang="en-US" dirty="0"/>
              <a:t> Most of the attrited customers contacted the bank at least once.</a:t>
            </a:r>
          </a:p>
          <a:p>
            <a:pPr>
              <a:buSzPct val="104000"/>
              <a:buFont typeface="Arial" panose="020B0604020202020204" pitchFamily="34" charset="0"/>
              <a:buChar char="•"/>
            </a:pPr>
            <a:r>
              <a:rPr lang="en-US" dirty="0"/>
              <a:t> 87% of the attrited customers contacted the bank between 2-4 times.</a:t>
            </a:r>
          </a:p>
          <a:p>
            <a:pPr>
              <a:buFont typeface="Arial" panose="020B0604020202020204" pitchFamily="34" charset="0"/>
              <a:buChar char="•"/>
            </a:pPr>
            <a:r>
              <a:rPr lang="en-US" dirty="0"/>
              <a:t> Correlations to all other variable are weak. Therefore, it is an independent variable.</a:t>
            </a:r>
          </a:p>
        </p:txBody>
      </p:sp>
    </p:spTree>
    <p:extLst>
      <p:ext uri="{BB962C8B-B14F-4D97-AF65-F5344CB8AC3E}">
        <p14:creationId xmlns:p14="http://schemas.microsoft.com/office/powerpoint/2010/main" val="1180278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DBFC-7CF8-41DB-B608-F948765C6475}"/>
              </a:ext>
            </a:extLst>
          </p:cNvPr>
          <p:cNvSpPr>
            <a:spLocks noGrp="1"/>
          </p:cNvSpPr>
          <p:nvPr>
            <p:ph type="title"/>
          </p:nvPr>
        </p:nvSpPr>
        <p:spPr/>
        <p:txBody>
          <a:bodyPr>
            <a:normAutofit/>
          </a:bodyPr>
          <a:lstStyle/>
          <a:p>
            <a:pPr>
              <a:lnSpc>
                <a:spcPct val="150000"/>
              </a:lnSpc>
            </a:pPr>
            <a:r>
              <a:rPr lang="en-US" sz="4000" dirty="0"/>
              <a:t>2: Total_Trans_Amt</a:t>
            </a:r>
            <a:br>
              <a:rPr lang="en-US" dirty="0"/>
            </a:br>
            <a:r>
              <a:rPr lang="en-US" sz="2000" dirty="0"/>
              <a:t>by Madhura Jadhav</a:t>
            </a:r>
            <a:endParaRPr lang="en-US" sz="2700" dirty="0"/>
          </a:p>
        </p:txBody>
      </p:sp>
      <p:sp>
        <p:nvSpPr>
          <p:cNvPr id="3" name="Content Placeholder 2">
            <a:extLst>
              <a:ext uri="{FF2B5EF4-FFF2-40B4-BE49-F238E27FC236}">
                <a16:creationId xmlns:a16="http://schemas.microsoft.com/office/drawing/2014/main" id="{0780C6D9-351A-4CBE-96F3-E191FFB9F277}"/>
              </a:ext>
            </a:extLst>
          </p:cNvPr>
          <p:cNvSpPr>
            <a:spLocks noGrp="1"/>
          </p:cNvSpPr>
          <p:nvPr>
            <p:ph idx="1"/>
          </p:nvPr>
        </p:nvSpPr>
        <p:spPr>
          <a:xfrm>
            <a:off x="1097280" y="2108200"/>
            <a:ext cx="5486400" cy="3657600"/>
          </a:xfrm>
        </p:spPr>
        <p:txBody>
          <a:bodyPr/>
          <a:lstStyle/>
          <a:p>
            <a:pPr>
              <a:buFont typeface="Arial" panose="020B0604020202020204" pitchFamily="34" charset="0"/>
              <a:buChar char="•"/>
            </a:pPr>
            <a:r>
              <a:rPr lang="en-US" dirty="0"/>
              <a:t> Total Transaction Amount by customer in last 12 months</a:t>
            </a:r>
          </a:p>
          <a:p>
            <a:pPr>
              <a:buFont typeface="Arial" panose="020B0604020202020204" pitchFamily="34" charset="0"/>
              <a:buChar char="•"/>
            </a:pPr>
            <a:r>
              <a:rPr lang="en-US" dirty="0"/>
              <a:t> It’s a continuous numerical variable </a:t>
            </a:r>
          </a:p>
          <a:p>
            <a:pPr>
              <a:buFont typeface="Arial" panose="020B0604020202020204" pitchFamily="34" charset="0"/>
              <a:buChar char="•"/>
            </a:pPr>
            <a:r>
              <a:rPr lang="en-US" dirty="0"/>
              <a:t> Range 18,484-510=17,974</a:t>
            </a:r>
          </a:p>
          <a:p>
            <a:pPr>
              <a:buFont typeface="Arial" panose="020B0604020202020204" pitchFamily="34" charset="0"/>
              <a:buChar char="•"/>
            </a:pPr>
            <a:r>
              <a:rPr lang="en-US" dirty="0"/>
              <a:t> No missing value</a:t>
            </a:r>
          </a:p>
          <a:p>
            <a:pPr marL="0" indent="0">
              <a:buNone/>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graphicFrame>
        <p:nvGraphicFramePr>
          <p:cNvPr id="4" name="Table 4">
            <a:extLst>
              <a:ext uri="{FF2B5EF4-FFF2-40B4-BE49-F238E27FC236}">
                <a16:creationId xmlns:a16="http://schemas.microsoft.com/office/drawing/2014/main" id="{9B7B87B2-1745-4782-8377-914A28AEE916}"/>
              </a:ext>
            </a:extLst>
          </p:cNvPr>
          <p:cNvGraphicFramePr>
            <a:graphicFrameLocks noGrp="1"/>
          </p:cNvGraphicFramePr>
          <p:nvPr/>
        </p:nvGraphicFramePr>
        <p:xfrm>
          <a:off x="7315200" y="2194560"/>
          <a:ext cx="3300141" cy="3300144"/>
        </p:xfrm>
        <a:graphic>
          <a:graphicData uri="http://schemas.openxmlformats.org/drawingml/2006/table">
            <a:tbl>
              <a:tblPr firstRow="1" bandRow="1">
                <a:tableStyleId>{073A0DAA-6AF3-43AB-8588-CEC1D06C72B9}</a:tableStyleId>
              </a:tblPr>
              <a:tblGrid>
                <a:gridCol w="1835039">
                  <a:extLst>
                    <a:ext uri="{9D8B030D-6E8A-4147-A177-3AD203B41FA5}">
                      <a16:colId xmlns:a16="http://schemas.microsoft.com/office/drawing/2014/main" val="3169329657"/>
                    </a:ext>
                  </a:extLst>
                </a:gridCol>
                <a:gridCol w="1465102">
                  <a:extLst>
                    <a:ext uri="{9D8B030D-6E8A-4147-A177-3AD203B41FA5}">
                      <a16:colId xmlns:a16="http://schemas.microsoft.com/office/drawing/2014/main" val="4014994072"/>
                    </a:ext>
                  </a:extLst>
                </a:gridCol>
              </a:tblGrid>
              <a:tr h="412518">
                <a:tc gridSpan="2">
                  <a:txBody>
                    <a:bodyPr/>
                    <a:lstStyle/>
                    <a:p>
                      <a:pPr algn="ctr"/>
                      <a:r>
                        <a:rPr lang="en-US" sz="1900"/>
                        <a:t>Summary Statistics</a:t>
                      </a:r>
                    </a:p>
                  </a:txBody>
                  <a:tcPr marL="82504" marR="82504" marT="41252" marB="41252" anchor="ctr"/>
                </a:tc>
                <a:tc hMerge="1">
                  <a:txBody>
                    <a:bodyPr/>
                    <a:lstStyle/>
                    <a:p>
                      <a:endParaRPr lang="en-US"/>
                    </a:p>
                  </a:txBody>
                  <a:tcPr/>
                </a:tc>
                <a:extLst>
                  <a:ext uri="{0D108BD9-81ED-4DB2-BD59-A6C34878D82A}">
                    <a16:rowId xmlns:a16="http://schemas.microsoft.com/office/drawing/2014/main" val="1935743911"/>
                  </a:ext>
                </a:extLst>
              </a:tr>
              <a:tr h="412518">
                <a:tc>
                  <a:txBody>
                    <a:bodyPr/>
                    <a:lstStyle/>
                    <a:p>
                      <a:r>
                        <a:rPr lang="en-US" sz="1900"/>
                        <a:t>Total Count</a:t>
                      </a:r>
                    </a:p>
                  </a:txBody>
                  <a:tcPr marL="88668" marR="88668" marT="44334" marB="44334"/>
                </a:tc>
                <a:tc>
                  <a:txBody>
                    <a:bodyPr/>
                    <a:lstStyle/>
                    <a:p>
                      <a:r>
                        <a:rPr lang="en-US" sz="1900" dirty="0"/>
                        <a:t>10,115</a:t>
                      </a:r>
                    </a:p>
                  </a:txBody>
                  <a:tcPr marL="88668" marR="88668" marT="44334" marB="44334"/>
                </a:tc>
                <a:extLst>
                  <a:ext uri="{0D108BD9-81ED-4DB2-BD59-A6C34878D82A}">
                    <a16:rowId xmlns:a16="http://schemas.microsoft.com/office/drawing/2014/main" val="3902549626"/>
                  </a:ext>
                </a:extLst>
              </a:tr>
              <a:tr h="412518">
                <a:tc>
                  <a:txBody>
                    <a:bodyPr/>
                    <a:lstStyle/>
                    <a:p>
                      <a:r>
                        <a:rPr lang="en-US" sz="1900"/>
                        <a:t>Min</a:t>
                      </a:r>
                    </a:p>
                  </a:txBody>
                  <a:tcPr marL="88668" marR="88668" marT="44334" marB="44334"/>
                </a:tc>
                <a:tc>
                  <a:txBody>
                    <a:bodyPr/>
                    <a:lstStyle/>
                    <a:p>
                      <a:r>
                        <a:rPr lang="en-US" sz="1900" dirty="0"/>
                        <a:t>510</a:t>
                      </a:r>
                    </a:p>
                  </a:txBody>
                  <a:tcPr marL="88668" marR="88668" marT="44334" marB="44334"/>
                </a:tc>
                <a:extLst>
                  <a:ext uri="{0D108BD9-81ED-4DB2-BD59-A6C34878D82A}">
                    <a16:rowId xmlns:a16="http://schemas.microsoft.com/office/drawing/2014/main" val="3568602421"/>
                  </a:ext>
                </a:extLst>
              </a:tr>
              <a:tr h="412518">
                <a:tc>
                  <a:txBody>
                    <a:bodyPr/>
                    <a:lstStyle/>
                    <a:p>
                      <a:r>
                        <a:rPr lang="en-US" sz="1900"/>
                        <a:t>Max</a:t>
                      </a:r>
                    </a:p>
                  </a:txBody>
                  <a:tcPr marL="88668" marR="88668" marT="44334" marB="44334"/>
                </a:tc>
                <a:tc>
                  <a:txBody>
                    <a:bodyPr/>
                    <a:lstStyle/>
                    <a:p>
                      <a:r>
                        <a:rPr lang="en-US" sz="1900" dirty="0"/>
                        <a:t>18,484</a:t>
                      </a:r>
                    </a:p>
                  </a:txBody>
                  <a:tcPr marL="88668" marR="88668" marT="44334" marB="44334"/>
                </a:tc>
                <a:extLst>
                  <a:ext uri="{0D108BD9-81ED-4DB2-BD59-A6C34878D82A}">
                    <a16:rowId xmlns:a16="http://schemas.microsoft.com/office/drawing/2014/main" val="1625206175"/>
                  </a:ext>
                </a:extLst>
              </a:tr>
              <a:tr h="412518">
                <a:tc>
                  <a:txBody>
                    <a:bodyPr/>
                    <a:lstStyle/>
                    <a:p>
                      <a:r>
                        <a:rPr lang="en-US" sz="1900"/>
                        <a:t>Mean</a:t>
                      </a:r>
                    </a:p>
                  </a:txBody>
                  <a:tcPr marL="88668" marR="88668" marT="44334" marB="44334"/>
                </a:tc>
                <a:tc>
                  <a:txBody>
                    <a:bodyPr/>
                    <a:lstStyle/>
                    <a:p>
                      <a:r>
                        <a:rPr lang="en-US" sz="1900" dirty="0"/>
                        <a:t>4,394.56</a:t>
                      </a:r>
                    </a:p>
                  </a:txBody>
                  <a:tcPr marL="88668" marR="88668" marT="44334" marB="44334"/>
                </a:tc>
                <a:extLst>
                  <a:ext uri="{0D108BD9-81ED-4DB2-BD59-A6C34878D82A}">
                    <a16:rowId xmlns:a16="http://schemas.microsoft.com/office/drawing/2014/main" val="2586442839"/>
                  </a:ext>
                </a:extLst>
              </a:tr>
              <a:tr h="412518">
                <a:tc>
                  <a:txBody>
                    <a:bodyPr/>
                    <a:lstStyle/>
                    <a:p>
                      <a:r>
                        <a:rPr lang="en-US" sz="1900"/>
                        <a:t>Median</a:t>
                      </a:r>
                    </a:p>
                  </a:txBody>
                  <a:tcPr marL="88668" marR="88668" marT="44334" marB="44334"/>
                </a:tc>
                <a:tc>
                  <a:txBody>
                    <a:bodyPr/>
                    <a:lstStyle/>
                    <a:p>
                      <a:r>
                        <a:rPr lang="en-US" sz="1900" dirty="0"/>
                        <a:t>3896</a:t>
                      </a:r>
                    </a:p>
                  </a:txBody>
                  <a:tcPr marL="88668" marR="88668" marT="44334" marB="44334"/>
                </a:tc>
                <a:extLst>
                  <a:ext uri="{0D108BD9-81ED-4DB2-BD59-A6C34878D82A}">
                    <a16:rowId xmlns:a16="http://schemas.microsoft.com/office/drawing/2014/main" val="843372247"/>
                  </a:ext>
                </a:extLst>
              </a:tr>
              <a:tr h="412518">
                <a:tc>
                  <a:txBody>
                    <a:bodyPr/>
                    <a:lstStyle/>
                    <a:p>
                      <a:r>
                        <a:rPr lang="en-US" sz="1900"/>
                        <a:t>Mode</a:t>
                      </a:r>
                    </a:p>
                  </a:txBody>
                  <a:tcPr marL="88668" marR="88668" marT="44334" marB="44334"/>
                </a:tc>
                <a:tc>
                  <a:txBody>
                    <a:bodyPr/>
                    <a:lstStyle/>
                    <a:p>
                      <a:r>
                        <a:rPr lang="en-US" sz="1900" dirty="0"/>
                        <a:t>4509</a:t>
                      </a:r>
                    </a:p>
                  </a:txBody>
                  <a:tcPr marL="88668" marR="88668" marT="44334" marB="44334"/>
                </a:tc>
                <a:extLst>
                  <a:ext uri="{0D108BD9-81ED-4DB2-BD59-A6C34878D82A}">
                    <a16:rowId xmlns:a16="http://schemas.microsoft.com/office/drawing/2014/main" val="879753858"/>
                  </a:ext>
                </a:extLst>
              </a:tr>
              <a:tr h="412518">
                <a:tc>
                  <a:txBody>
                    <a:bodyPr/>
                    <a:lstStyle/>
                    <a:p>
                      <a:r>
                        <a:rPr lang="en-US" sz="1900"/>
                        <a:t>Std. Deviation</a:t>
                      </a:r>
                    </a:p>
                  </a:txBody>
                  <a:tcPr marL="88668" marR="88668" marT="44334" marB="44334"/>
                </a:tc>
                <a:tc>
                  <a:txBody>
                    <a:bodyPr/>
                    <a:lstStyle/>
                    <a:p>
                      <a:r>
                        <a:rPr lang="en-US" sz="1900" dirty="0"/>
                        <a:t>3385.52</a:t>
                      </a:r>
                    </a:p>
                  </a:txBody>
                  <a:tcPr marL="88668" marR="88668" marT="44334" marB="44334"/>
                </a:tc>
                <a:extLst>
                  <a:ext uri="{0D108BD9-81ED-4DB2-BD59-A6C34878D82A}">
                    <a16:rowId xmlns:a16="http://schemas.microsoft.com/office/drawing/2014/main" val="4236612757"/>
                  </a:ext>
                </a:extLst>
              </a:tr>
            </a:tbl>
          </a:graphicData>
        </a:graphic>
      </p:graphicFrame>
    </p:spTree>
    <p:extLst>
      <p:ext uri="{BB962C8B-B14F-4D97-AF65-F5344CB8AC3E}">
        <p14:creationId xmlns:p14="http://schemas.microsoft.com/office/powerpoint/2010/main" val="36975001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D49CD73-18E7-4099-8AF8-03F633B2B36C}"/>
              </a:ext>
            </a:extLst>
          </p:cNvPr>
          <p:cNvSpPr/>
          <p:nvPr/>
        </p:nvSpPr>
        <p:spPr>
          <a:xfrm>
            <a:off x="1278330" y="2162406"/>
            <a:ext cx="3697744" cy="769441"/>
          </a:xfrm>
          <a:prstGeom prst="rect">
            <a:avLst/>
          </a:prstGeom>
        </p:spPr>
        <p:txBody>
          <a:bodyPr wrap="square">
            <a:spAutoFit/>
          </a:bodyPr>
          <a:lstStyle/>
          <a:p>
            <a:r>
              <a:rPr lang="en-US" sz="2200" b="1"/>
              <a:t>Association with Other Variables- Correlation</a:t>
            </a:r>
          </a:p>
        </p:txBody>
      </p:sp>
      <p:sp>
        <p:nvSpPr>
          <p:cNvPr id="7" name="Title 1">
            <a:extLst>
              <a:ext uri="{FF2B5EF4-FFF2-40B4-BE49-F238E27FC236}">
                <a16:creationId xmlns:a16="http://schemas.microsoft.com/office/drawing/2014/main" id="{2F207636-0918-4079-AF90-74A9EBFFEAEA}"/>
              </a:ext>
            </a:extLst>
          </p:cNvPr>
          <p:cNvSpPr>
            <a:spLocks noGrp="1"/>
          </p:cNvSpPr>
          <p:nvPr>
            <p:ph type="title"/>
          </p:nvPr>
        </p:nvSpPr>
        <p:spPr>
          <a:xfrm>
            <a:off x="1097280" y="286603"/>
            <a:ext cx="10058400" cy="1450757"/>
          </a:xfrm>
        </p:spPr>
        <p:txBody>
          <a:bodyPr>
            <a:normAutofit/>
          </a:bodyPr>
          <a:lstStyle/>
          <a:p>
            <a:pPr>
              <a:lnSpc>
                <a:spcPct val="150000"/>
              </a:lnSpc>
            </a:pPr>
            <a:r>
              <a:rPr lang="en-US" sz="4000" dirty="0"/>
              <a:t>2: Total_Trans_Amt</a:t>
            </a:r>
            <a:br>
              <a:rPr lang="en-US" dirty="0"/>
            </a:br>
            <a:r>
              <a:rPr lang="en-US" sz="2000" dirty="0"/>
              <a:t>by Madhura Jadhav</a:t>
            </a:r>
            <a:endParaRPr lang="en-US" sz="2700" dirty="0"/>
          </a:p>
        </p:txBody>
      </p:sp>
      <p:pic>
        <p:nvPicPr>
          <p:cNvPr id="2" name="Picture 1">
            <a:extLst>
              <a:ext uri="{FF2B5EF4-FFF2-40B4-BE49-F238E27FC236}">
                <a16:creationId xmlns:a16="http://schemas.microsoft.com/office/drawing/2014/main" id="{784390A0-3E1C-4BAE-9990-E8B82FB36CF8}"/>
              </a:ext>
            </a:extLst>
          </p:cNvPr>
          <p:cNvPicPr>
            <a:picLocks noChangeAspect="1"/>
          </p:cNvPicPr>
          <p:nvPr/>
        </p:nvPicPr>
        <p:blipFill>
          <a:blip r:embed="rId2"/>
          <a:stretch>
            <a:fillRect/>
          </a:stretch>
        </p:blipFill>
        <p:spPr>
          <a:xfrm>
            <a:off x="4976074" y="2162406"/>
            <a:ext cx="5714296" cy="4046928"/>
          </a:xfrm>
          <a:prstGeom prst="rect">
            <a:avLst/>
          </a:prstGeom>
        </p:spPr>
      </p:pic>
    </p:spTree>
    <p:extLst>
      <p:ext uri="{BB962C8B-B14F-4D97-AF65-F5344CB8AC3E}">
        <p14:creationId xmlns:p14="http://schemas.microsoft.com/office/powerpoint/2010/main" val="25911065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DBFC-7CF8-41DB-B608-F948765C6475}"/>
              </a:ext>
            </a:extLst>
          </p:cNvPr>
          <p:cNvSpPr>
            <a:spLocks noGrp="1"/>
          </p:cNvSpPr>
          <p:nvPr>
            <p:ph type="title"/>
          </p:nvPr>
        </p:nvSpPr>
        <p:spPr/>
        <p:txBody>
          <a:bodyPr>
            <a:normAutofit fontScale="90000"/>
          </a:bodyPr>
          <a:lstStyle/>
          <a:p>
            <a:pPr>
              <a:lnSpc>
                <a:spcPct val="150000"/>
              </a:lnSpc>
            </a:pPr>
            <a:r>
              <a:rPr lang="en-US" sz="4400" dirty="0"/>
              <a:t>2: Total_Trans_Amt</a:t>
            </a:r>
            <a:br>
              <a:rPr lang="en-US" dirty="0"/>
            </a:br>
            <a:r>
              <a:rPr lang="en-US" sz="2200" dirty="0"/>
              <a:t>by Madhura Jadhav</a:t>
            </a:r>
            <a:endParaRPr lang="en-US" sz="2700" dirty="0"/>
          </a:p>
        </p:txBody>
      </p:sp>
      <p:sp>
        <p:nvSpPr>
          <p:cNvPr id="8" name="Rectangle 7">
            <a:extLst>
              <a:ext uri="{FF2B5EF4-FFF2-40B4-BE49-F238E27FC236}">
                <a16:creationId xmlns:a16="http://schemas.microsoft.com/office/drawing/2014/main" id="{70C4D770-52B0-4F2B-9981-2395EEDD1BC0}"/>
              </a:ext>
            </a:extLst>
          </p:cNvPr>
          <p:cNvSpPr/>
          <p:nvPr/>
        </p:nvSpPr>
        <p:spPr>
          <a:xfrm>
            <a:off x="1278330" y="2162406"/>
            <a:ext cx="3697744" cy="769441"/>
          </a:xfrm>
          <a:prstGeom prst="rect">
            <a:avLst/>
          </a:prstGeom>
        </p:spPr>
        <p:txBody>
          <a:bodyPr wrap="square">
            <a:spAutoFit/>
          </a:bodyPr>
          <a:lstStyle/>
          <a:p>
            <a:r>
              <a:rPr lang="en-US" sz="2200" b="1"/>
              <a:t>Association with </a:t>
            </a:r>
            <a:br>
              <a:rPr lang="en-US" sz="2200" b="1"/>
            </a:br>
            <a:r>
              <a:rPr lang="en-US" sz="2200" b="1"/>
              <a:t>Target Variable</a:t>
            </a:r>
          </a:p>
        </p:txBody>
      </p:sp>
      <p:sp>
        <p:nvSpPr>
          <p:cNvPr id="7" name="TextBox 6">
            <a:extLst>
              <a:ext uri="{FF2B5EF4-FFF2-40B4-BE49-F238E27FC236}">
                <a16:creationId xmlns:a16="http://schemas.microsoft.com/office/drawing/2014/main" id="{BE5FD344-98ED-4133-BF5A-9DF82D81F6BB}"/>
              </a:ext>
            </a:extLst>
          </p:cNvPr>
          <p:cNvSpPr txBox="1"/>
          <p:nvPr/>
        </p:nvSpPr>
        <p:spPr>
          <a:xfrm>
            <a:off x="3683729" y="2254613"/>
            <a:ext cx="8000588" cy="954107"/>
          </a:xfrm>
          <a:prstGeom prst="rect">
            <a:avLst/>
          </a:prstGeom>
          <a:noFill/>
        </p:spPr>
        <p:txBody>
          <a:bodyPr wrap="none" rtlCol="0">
            <a:spAutoFit/>
          </a:bodyPr>
          <a:lstStyle/>
          <a:p>
            <a:pPr marL="342900" indent="-342900">
              <a:buFont typeface="Arial" panose="020B0604020202020204" pitchFamily="34" charset="0"/>
              <a:buChar char="•"/>
            </a:pPr>
            <a:r>
              <a:rPr lang="en-US" sz="1900" dirty="0"/>
              <a:t>Total Trans Amt is binned using equal width method with bin width=1000</a:t>
            </a:r>
          </a:p>
          <a:p>
            <a:pPr marL="342900" indent="-342900">
              <a:buFont typeface="Arial" panose="020B0604020202020204" pitchFamily="34" charset="0"/>
              <a:buChar char="•"/>
            </a:pPr>
            <a:r>
              <a:rPr lang="en-US" sz="1900" dirty="0"/>
              <a:t>Following table is sorted based on Attrited Customer column</a:t>
            </a:r>
          </a:p>
          <a:p>
            <a:endParaRPr lang="en-US" dirty="0"/>
          </a:p>
        </p:txBody>
      </p:sp>
      <p:sp>
        <p:nvSpPr>
          <p:cNvPr id="11" name="TextBox 10">
            <a:extLst>
              <a:ext uri="{FF2B5EF4-FFF2-40B4-BE49-F238E27FC236}">
                <a16:creationId xmlns:a16="http://schemas.microsoft.com/office/drawing/2014/main" id="{225BB10D-FE11-456C-966D-55409ED93C2B}"/>
              </a:ext>
            </a:extLst>
          </p:cNvPr>
          <p:cNvSpPr txBox="1"/>
          <p:nvPr/>
        </p:nvSpPr>
        <p:spPr>
          <a:xfrm>
            <a:off x="1806498" y="5291219"/>
            <a:ext cx="9877819" cy="384721"/>
          </a:xfrm>
          <a:prstGeom prst="rect">
            <a:avLst/>
          </a:prstGeom>
          <a:noFill/>
        </p:spPr>
        <p:txBody>
          <a:bodyPr wrap="square" rtlCol="0">
            <a:spAutoFit/>
          </a:bodyPr>
          <a:lstStyle/>
          <a:p>
            <a:r>
              <a:rPr lang="en-US" sz="1900" dirty="0"/>
              <a:t>1284 i.e. 79.21% of Attrited customers have ‘Total Transaction Amount’ less than 3000</a:t>
            </a:r>
          </a:p>
        </p:txBody>
      </p:sp>
      <p:grpSp>
        <p:nvGrpSpPr>
          <p:cNvPr id="22" name="Group 21">
            <a:extLst>
              <a:ext uri="{FF2B5EF4-FFF2-40B4-BE49-F238E27FC236}">
                <a16:creationId xmlns:a16="http://schemas.microsoft.com/office/drawing/2014/main" id="{01D301DD-0D52-4BBF-9E79-0E897EE88C8A}"/>
              </a:ext>
            </a:extLst>
          </p:cNvPr>
          <p:cNvGrpSpPr/>
          <p:nvPr/>
        </p:nvGrpSpPr>
        <p:grpSpPr>
          <a:xfrm>
            <a:off x="1097280" y="3418999"/>
            <a:ext cx="10589199" cy="1661941"/>
            <a:chOff x="1097280" y="3418999"/>
            <a:chExt cx="10589199" cy="1661941"/>
          </a:xfrm>
        </p:grpSpPr>
        <p:pic>
          <p:nvPicPr>
            <p:cNvPr id="9" name="Picture 8">
              <a:extLst>
                <a:ext uri="{FF2B5EF4-FFF2-40B4-BE49-F238E27FC236}">
                  <a16:creationId xmlns:a16="http://schemas.microsoft.com/office/drawing/2014/main" id="{20DB2DF8-0CEC-4459-96B7-A422350E7B02}"/>
                </a:ext>
              </a:extLst>
            </p:cNvPr>
            <p:cNvPicPr>
              <a:picLocks noChangeAspect="1"/>
            </p:cNvPicPr>
            <p:nvPr/>
          </p:nvPicPr>
          <p:blipFill>
            <a:blip r:embed="rId3"/>
            <a:stretch>
              <a:fillRect/>
            </a:stretch>
          </p:blipFill>
          <p:spPr>
            <a:xfrm>
              <a:off x="1097280" y="3418999"/>
              <a:ext cx="10589199" cy="1661941"/>
            </a:xfrm>
            <a:prstGeom prst="rect">
              <a:avLst/>
            </a:prstGeom>
          </p:spPr>
        </p:pic>
        <p:sp>
          <p:nvSpPr>
            <p:cNvPr id="12" name="TextBox 11">
              <a:extLst>
                <a:ext uri="{FF2B5EF4-FFF2-40B4-BE49-F238E27FC236}">
                  <a16:creationId xmlns:a16="http://schemas.microsoft.com/office/drawing/2014/main" id="{D4E7AADA-9B60-4031-A27B-1EA1D9E411FC}"/>
                </a:ext>
              </a:extLst>
            </p:cNvPr>
            <p:cNvSpPr txBox="1"/>
            <p:nvPr/>
          </p:nvSpPr>
          <p:spPr>
            <a:xfrm>
              <a:off x="7249434" y="3994473"/>
              <a:ext cx="28405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0</a:t>
              </a:r>
            </a:p>
          </p:txBody>
        </p:sp>
        <p:sp>
          <p:nvSpPr>
            <p:cNvPr id="14" name="TextBox 13">
              <a:extLst>
                <a:ext uri="{FF2B5EF4-FFF2-40B4-BE49-F238E27FC236}">
                  <a16:creationId xmlns:a16="http://schemas.microsoft.com/office/drawing/2014/main" id="{DEBDF5A9-5BEF-45CF-A58B-9E38D6216E6B}"/>
                </a:ext>
              </a:extLst>
            </p:cNvPr>
            <p:cNvSpPr txBox="1"/>
            <p:nvPr/>
          </p:nvSpPr>
          <p:spPr>
            <a:xfrm>
              <a:off x="7789153" y="4551072"/>
              <a:ext cx="28405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0</a:t>
              </a:r>
            </a:p>
          </p:txBody>
        </p:sp>
        <p:sp>
          <p:nvSpPr>
            <p:cNvPr id="15" name="TextBox 14">
              <a:extLst>
                <a:ext uri="{FF2B5EF4-FFF2-40B4-BE49-F238E27FC236}">
                  <a16:creationId xmlns:a16="http://schemas.microsoft.com/office/drawing/2014/main" id="{2C0D536F-6FC3-4B6E-B59B-FBF768867D34}"/>
                </a:ext>
              </a:extLst>
            </p:cNvPr>
            <p:cNvSpPr txBox="1"/>
            <p:nvPr/>
          </p:nvSpPr>
          <p:spPr>
            <a:xfrm>
              <a:off x="8299182" y="4567277"/>
              <a:ext cx="28405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0</a:t>
              </a:r>
            </a:p>
          </p:txBody>
        </p:sp>
        <p:sp>
          <p:nvSpPr>
            <p:cNvPr id="16" name="TextBox 15">
              <a:extLst>
                <a:ext uri="{FF2B5EF4-FFF2-40B4-BE49-F238E27FC236}">
                  <a16:creationId xmlns:a16="http://schemas.microsoft.com/office/drawing/2014/main" id="{EA87AA70-68EF-492F-A587-17367C55E034}"/>
                </a:ext>
              </a:extLst>
            </p:cNvPr>
            <p:cNvSpPr txBox="1"/>
            <p:nvPr/>
          </p:nvSpPr>
          <p:spPr>
            <a:xfrm>
              <a:off x="8818764" y="4558723"/>
              <a:ext cx="28405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0</a:t>
              </a:r>
            </a:p>
          </p:txBody>
        </p:sp>
        <p:sp>
          <p:nvSpPr>
            <p:cNvPr id="17" name="TextBox 16">
              <a:extLst>
                <a:ext uri="{FF2B5EF4-FFF2-40B4-BE49-F238E27FC236}">
                  <a16:creationId xmlns:a16="http://schemas.microsoft.com/office/drawing/2014/main" id="{DC3E40A6-A35B-4576-84C5-5AE9BE8A5BE3}"/>
                </a:ext>
              </a:extLst>
            </p:cNvPr>
            <p:cNvSpPr txBox="1"/>
            <p:nvPr/>
          </p:nvSpPr>
          <p:spPr>
            <a:xfrm>
              <a:off x="9342371" y="4551073"/>
              <a:ext cx="28405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0</a:t>
              </a:r>
            </a:p>
          </p:txBody>
        </p:sp>
        <p:sp>
          <p:nvSpPr>
            <p:cNvPr id="18" name="TextBox 17">
              <a:extLst>
                <a:ext uri="{FF2B5EF4-FFF2-40B4-BE49-F238E27FC236}">
                  <a16:creationId xmlns:a16="http://schemas.microsoft.com/office/drawing/2014/main" id="{9F5A2E28-0A8C-4600-8845-8DFB156A579E}"/>
                </a:ext>
              </a:extLst>
            </p:cNvPr>
            <p:cNvSpPr txBox="1"/>
            <p:nvPr/>
          </p:nvSpPr>
          <p:spPr>
            <a:xfrm>
              <a:off x="9857250" y="4558723"/>
              <a:ext cx="28405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0</a:t>
              </a:r>
            </a:p>
          </p:txBody>
        </p:sp>
        <p:sp>
          <p:nvSpPr>
            <p:cNvPr id="19" name="TextBox 18">
              <a:extLst>
                <a:ext uri="{FF2B5EF4-FFF2-40B4-BE49-F238E27FC236}">
                  <a16:creationId xmlns:a16="http://schemas.microsoft.com/office/drawing/2014/main" id="{3F0EADD2-638F-4DF0-82CA-4B1DB78A55BB}"/>
                </a:ext>
              </a:extLst>
            </p:cNvPr>
            <p:cNvSpPr txBox="1"/>
            <p:nvPr/>
          </p:nvSpPr>
          <p:spPr>
            <a:xfrm>
              <a:off x="10358405" y="4558725"/>
              <a:ext cx="28405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0</a:t>
              </a:r>
            </a:p>
          </p:txBody>
        </p:sp>
        <p:sp>
          <p:nvSpPr>
            <p:cNvPr id="20" name="TextBox 19">
              <a:extLst>
                <a:ext uri="{FF2B5EF4-FFF2-40B4-BE49-F238E27FC236}">
                  <a16:creationId xmlns:a16="http://schemas.microsoft.com/office/drawing/2014/main" id="{D797C986-29A2-45A8-91A1-D5A0CA61AEC8}"/>
                </a:ext>
              </a:extLst>
            </p:cNvPr>
            <p:cNvSpPr txBox="1"/>
            <p:nvPr/>
          </p:nvSpPr>
          <p:spPr>
            <a:xfrm>
              <a:off x="10827521" y="4558724"/>
              <a:ext cx="28405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0</a:t>
              </a:r>
            </a:p>
          </p:txBody>
        </p:sp>
        <p:sp>
          <p:nvSpPr>
            <p:cNvPr id="21" name="TextBox 20">
              <a:extLst>
                <a:ext uri="{FF2B5EF4-FFF2-40B4-BE49-F238E27FC236}">
                  <a16:creationId xmlns:a16="http://schemas.microsoft.com/office/drawing/2014/main" id="{25CD10CE-CFB8-49B8-9340-B13083ADB4D0}"/>
                </a:ext>
              </a:extLst>
            </p:cNvPr>
            <p:cNvSpPr txBox="1"/>
            <p:nvPr/>
          </p:nvSpPr>
          <p:spPr>
            <a:xfrm>
              <a:off x="11378324" y="4558724"/>
              <a:ext cx="284052" cy="307777"/>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0</a:t>
              </a:r>
            </a:p>
          </p:txBody>
        </p:sp>
      </p:grpSp>
      <p:sp>
        <p:nvSpPr>
          <p:cNvPr id="10" name="Rectangle 9">
            <a:extLst>
              <a:ext uri="{FF2B5EF4-FFF2-40B4-BE49-F238E27FC236}">
                <a16:creationId xmlns:a16="http://schemas.microsoft.com/office/drawing/2014/main" id="{2FB5833A-6745-4E79-AFBE-71F36F09AA30}"/>
              </a:ext>
            </a:extLst>
          </p:cNvPr>
          <p:cNvSpPr/>
          <p:nvPr/>
        </p:nvSpPr>
        <p:spPr>
          <a:xfrm>
            <a:off x="1806498" y="3585114"/>
            <a:ext cx="1561171" cy="1495826"/>
          </a:xfrm>
          <a:prstGeom prst="rect">
            <a:avLst/>
          </a:prstGeom>
          <a:noFill/>
          <a:ln w="38100">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57150">
                <a:solidFill>
                  <a:schemeClr val="tx1"/>
                </a:solidFill>
              </a:ln>
              <a:solidFill>
                <a:sysClr val="windowText" lastClr="000000"/>
              </a:solidFill>
            </a:endParaRPr>
          </a:p>
        </p:txBody>
      </p:sp>
    </p:spTree>
    <p:extLst>
      <p:ext uri="{BB962C8B-B14F-4D97-AF65-F5344CB8AC3E}">
        <p14:creationId xmlns:p14="http://schemas.microsoft.com/office/powerpoint/2010/main" val="1046416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E6910A-163A-4DBC-A2F4-B805177C4747}"/>
              </a:ext>
            </a:extLst>
          </p:cNvPr>
          <p:cNvPicPr>
            <a:picLocks noChangeAspect="1"/>
          </p:cNvPicPr>
          <p:nvPr/>
        </p:nvPicPr>
        <p:blipFill>
          <a:blip r:embed="rId2"/>
          <a:stretch>
            <a:fillRect/>
          </a:stretch>
        </p:blipFill>
        <p:spPr>
          <a:xfrm>
            <a:off x="1664675" y="167269"/>
            <a:ext cx="10389135" cy="6166624"/>
          </a:xfrm>
          <a:prstGeom prst="rect">
            <a:avLst/>
          </a:prstGeom>
        </p:spPr>
      </p:pic>
      <p:sp>
        <p:nvSpPr>
          <p:cNvPr id="5" name="Rectangle 4">
            <a:extLst>
              <a:ext uri="{FF2B5EF4-FFF2-40B4-BE49-F238E27FC236}">
                <a16:creationId xmlns:a16="http://schemas.microsoft.com/office/drawing/2014/main" id="{DC12C83C-EE44-44EB-9819-ED97E651D877}"/>
              </a:ext>
            </a:extLst>
          </p:cNvPr>
          <p:cNvSpPr/>
          <p:nvPr/>
        </p:nvSpPr>
        <p:spPr>
          <a:xfrm>
            <a:off x="138190" y="2527306"/>
            <a:ext cx="1526485" cy="1446550"/>
          </a:xfrm>
          <a:prstGeom prst="rect">
            <a:avLst/>
          </a:prstGeom>
        </p:spPr>
        <p:txBody>
          <a:bodyPr wrap="square">
            <a:spAutoFit/>
          </a:bodyPr>
          <a:lstStyle/>
          <a:p>
            <a:r>
              <a:rPr lang="en-US" sz="2200" b="1" dirty="0"/>
              <a:t>Association with </a:t>
            </a:r>
            <a:br>
              <a:rPr lang="en-US" sz="2200" b="1" dirty="0"/>
            </a:br>
            <a:r>
              <a:rPr lang="en-US" sz="2200" b="1" dirty="0"/>
              <a:t>Target Variable</a:t>
            </a:r>
          </a:p>
        </p:txBody>
      </p:sp>
      <p:pic>
        <p:nvPicPr>
          <p:cNvPr id="6" name="Picture 5">
            <a:extLst>
              <a:ext uri="{FF2B5EF4-FFF2-40B4-BE49-F238E27FC236}">
                <a16:creationId xmlns:a16="http://schemas.microsoft.com/office/drawing/2014/main" id="{01C10ED6-F426-4735-8640-0ED3394F8D82}"/>
              </a:ext>
            </a:extLst>
          </p:cNvPr>
          <p:cNvPicPr>
            <a:picLocks noChangeAspect="1"/>
          </p:cNvPicPr>
          <p:nvPr/>
        </p:nvPicPr>
        <p:blipFill>
          <a:blip r:embed="rId3"/>
          <a:stretch>
            <a:fillRect/>
          </a:stretch>
        </p:blipFill>
        <p:spPr>
          <a:xfrm>
            <a:off x="206108" y="5352586"/>
            <a:ext cx="1390650" cy="914400"/>
          </a:xfrm>
          <a:prstGeom prst="rect">
            <a:avLst/>
          </a:prstGeom>
        </p:spPr>
      </p:pic>
    </p:spTree>
    <p:extLst>
      <p:ext uri="{BB962C8B-B14F-4D97-AF65-F5344CB8AC3E}">
        <p14:creationId xmlns:p14="http://schemas.microsoft.com/office/powerpoint/2010/main" val="564916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DBFC-7CF8-41DB-B608-F948765C6475}"/>
              </a:ext>
            </a:extLst>
          </p:cNvPr>
          <p:cNvSpPr>
            <a:spLocks noGrp="1"/>
          </p:cNvSpPr>
          <p:nvPr>
            <p:ph type="title"/>
          </p:nvPr>
        </p:nvSpPr>
        <p:spPr/>
        <p:txBody>
          <a:bodyPr>
            <a:normAutofit fontScale="90000"/>
          </a:bodyPr>
          <a:lstStyle/>
          <a:p>
            <a:pPr>
              <a:lnSpc>
                <a:spcPct val="150000"/>
              </a:lnSpc>
            </a:pPr>
            <a:r>
              <a:rPr lang="en-US" sz="4400" dirty="0"/>
              <a:t>2: Total_Trans_Amt- Summary</a:t>
            </a:r>
            <a:br>
              <a:rPr lang="en-US" dirty="0"/>
            </a:br>
            <a:r>
              <a:rPr lang="en-US" sz="2200" dirty="0"/>
              <a:t>by Madhura Jadhav</a:t>
            </a:r>
            <a:endParaRPr lang="en-US" sz="2700" dirty="0"/>
          </a:p>
        </p:txBody>
      </p:sp>
      <p:sp>
        <p:nvSpPr>
          <p:cNvPr id="4" name="Content Placeholder 3">
            <a:extLst>
              <a:ext uri="{FF2B5EF4-FFF2-40B4-BE49-F238E27FC236}">
                <a16:creationId xmlns:a16="http://schemas.microsoft.com/office/drawing/2014/main" id="{700E9DD8-E82F-4C2F-82B8-460D9897F7A2}"/>
              </a:ext>
            </a:extLst>
          </p:cNvPr>
          <p:cNvSpPr>
            <a:spLocks noGrp="1"/>
          </p:cNvSpPr>
          <p:nvPr>
            <p:ph idx="1"/>
          </p:nvPr>
        </p:nvSpPr>
        <p:spPr>
          <a:xfrm>
            <a:off x="1097280" y="2108201"/>
            <a:ext cx="10058400" cy="3760891"/>
          </a:xfrm>
        </p:spPr>
        <p:txBody>
          <a:bodyPr>
            <a:noAutofit/>
          </a:bodyPr>
          <a:lstStyle/>
          <a:p>
            <a:pPr>
              <a:buFont typeface="Arial" panose="020B0604020202020204" pitchFamily="34" charset="0"/>
              <a:buChar char="•"/>
            </a:pPr>
            <a:r>
              <a:rPr lang="en-US" dirty="0"/>
              <a:t> Almost 80% of attrited customers have total transaction amount lesser than 3000</a:t>
            </a:r>
          </a:p>
          <a:p>
            <a:pPr>
              <a:buFont typeface="Arial" panose="020B0604020202020204" pitchFamily="34" charset="0"/>
              <a:buChar char="•"/>
            </a:pPr>
            <a:r>
              <a:rPr lang="en-US" dirty="0"/>
              <a:t> None of the attrited customers have total transaction amount more than 10000</a:t>
            </a:r>
          </a:p>
          <a:p>
            <a:pPr>
              <a:buFont typeface="Arial" panose="020B0604020202020204" pitchFamily="34" charset="0"/>
              <a:buChar char="•"/>
            </a:pPr>
            <a:r>
              <a:rPr lang="en-US" dirty="0"/>
              <a:t> Strong correlation of 0.8074 between ‘Total_Trans_Amt’ and ‘Total_Trans_Ct’ variables. This indicates that these variables are directly proportional. We can skip one of these variables in model building.</a:t>
            </a:r>
          </a:p>
          <a:p>
            <a:pPr>
              <a:buFont typeface="Arial" panose="020B0604020202020204" pitchFamily="34" charset="0"/>
              <a:buChar char="•"/>
            </a:pPr>
            <a:r>
              <a:rPr lang="en-US" dirty="0"/>
              <a:t> ‘Total Relationship Count’ variable has a considerable correlation of -0.3491. However, it is not strong enough to skip this variable in model building. </a:t>
            </a:r>
          </a:p>
          <a:p>
            <a:pPr>
              <a:buFont typeface="Arial" panose="020B0604020202020204" pitchFamily="34" charset="0"/>
              <a:buChar char="•"/>
            </a:pPr>
            <a:r>
              <a:rPr lang="en-US" dirty="0"/>
              <a:t> Correlation to all other variables are weak.</a:t>
            </a:r>
          </a:p>
        </p:txBody>
      </p:sp>
    </p:spTree>
    <p:extLst>
      <p:ext uri="{BB962C8B-B14F-4D97-AF65-F5344CB8AC3E}">
        <p14:creationId xmlns:p14="http://schemas.microsoft.com/office/powerpoint/2010/main" val="2186547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a:extLst>
              <a:ext uri="{FF2B5EF4-FFF2-40B4-BE49-F238E27FC236}">
                <a16:creationId xmlns:a16="http://schemas.microsoft.com/office/drawing/2014/main" id="{E821D8B4-F7C1-4525-85CB-6780144F6472}"/>
              </a:ext>
            </a:extLst>
          </p:cNvPr>
          <p:cNvSpPr>
            <a:spLocks noGrp="1"/>
          </p:cNvSpPr>
          <p:nvPr>
            <p:ph sz="half" idx="2"/>
          </p:nvPr>
        </p:nvSpPr>
        <p:spPr>
          <a:xfrm>
            <a:off x="1186562" y="2213979"/>
            <a:ext cx="5486400" cy="3657600"/>
          </a:xfrm>
        </p:spPr>
        <p:txBody>
          <a:bodyPr vert="horz" lIns="0" tIns="45720" rIns="0" bIns="45720" rtlCol="0" anchor="t">
            <a:normAutofit/>
          </a:bodyPr>
          <a:lstStyle/>
          <a:p>
            <a:pPr>
              <a:buFont typeface="Arial" panose="020B0604020202020204" pitchFamily="34" charset="0"/>
              <a:buChar char="•"/>
            </a:pPr>
            <a:r>
              <a:rPr lang="en-US" dirty="0"/>
              <a:t> Total Revolving credit card balance the customer had at the time of attrition. </a:t>
            </a:r>
          </a:p>
          <a:p>
            <a:pPr>
              <a:buFont typeface="Arial" panose="020B0604020202020204" pitchFamily="34" charset="0"/>
              <a:buChar char="•"/>
            </a:pPr>
            <a:r>
              <a:rPr lang="en-US" dirty="0"/>
              <a:t> It’s a </a:t>
            </a:r>
            <a:r>
              <a:rPr lang="en-US" dirty="0">
                <a:ea typeface="+mn-lt"/>
                <a:cs typeface="+mn-lt"/>
              </a:rPr>
              <a:t>discrete</a:t>
            </a:r>
            <a:r>
              <a:rPr lang="en-US" dirty="0"/>
              <a:t> numerical variable</a:t>
            </a:r>
          </a:p>
          <a:p>
            <a:pPr>
              <a:buFont typeface="Arial" panose="020B0604020202020204" pitchFamily="34" charset="0"/>
              <a:buChar char="•"/>
            </a:pPr>
            <a:r>
              <a:rPr lang="en-US" dirty="0"/>
              <a:t> Balance Range $0 - $2,517</a:t>
            </a:r>
          </a:p>
          <a:p>
            <a:pPr>
              <a:buFont typeface="Arial" panose="020B0604020202020204" pitchFamily="34" charset="0"/>
              <a:buChar char="•"/>
            </a:pPr>
            <a:r>
              <a:rPr lang="en-US" dirty="0"/>
              <a:t> No Missing Value</a:t>
            </a:r>
          </a:p>
          <a:p>
            <a:pPr marL="0" indent="0">
              <a:buNone/>
            </a:pPr>
            <a:br>
              <a:rPr lang="en-US" dirty="0"/>
            </a:br>
            <a:endParaRPr lang="en-US" dirty="0"/>
          </a:p>
          <a:p>
            <a:pPr marL="0" indent="0">
              <a:buNone/>
            </a:pPr>
            <a:endParaRPr lang="en-US" dirty="0"/>
          </a:p>
          <a:p>
            <a:pPr>
              <a:buFont typeface="Wingdings" panose="05000000000000000000" pitchFamily="2" charset="2"/>
              <a:buChar char="v"/>
            </a:pPr>
            <a:endParaRPr lang="en-US" dirty="0"/>
          </a:p>
          <a:p>
            <a:pPr marL="0" indent="0">
              <a:buNone/>
            </a:pPr>
            <a:endParaRPr lang="en-US" dirty="0"/>
          </a:p>
        </p:txBody>
      </p:sp>
      <p:graphicFrame>
        <p:nvGraphicFramePr>
          <p:cNvPr id="5" name="Table 4">
            <a:extLst>
              <a:ext uri="{FF2B5EF4-FFF2-40B4-BE49-F238E27FC236}">
                <a16:creationId xmlns:a16="http://schemas.microsoft.com/office/drawing/2014/main" id="{3C18EBF2-B383-4A3D-AF23-ADB55A96D552}"/>
              </a:ext>
            </a:extLst>
          </p:cNvPr>
          <p:cNvGraphicFramePr>
            <a:graphicFrameLocks noGrp="1"/>
          </p:cNvGraphicFramePr>
          <p:nvPr/>
        </p:nvGraphicFramePr>
        <p:xfrm>
          <a:off x="7315200" y="2194560"/>
          <a:ext cx="3300984" cy="3300984"/>
        </p:xfrm>
        <a:graphic>
          <a:graphicData uri="http://schemas.openxmlformats.org/drawingml/2006/table">
            <a:tbl>
              <a:tblPr firstRow="1" bandRow="1">
                <a:tableStyleId>{073A0DAA-6AF3-43AB-8588-CEC1D06C72B9}</a:tableStyleId>
              </a:tblPr>
              <a:tblGrid>
                <a:gridCol w="1835507">
                  <a:extLst>
                    <a:ext uri="{9D8B030D-6E8A-4147-A177-3AD203B41FA5}">
                      <a16:colId xmlns:a16="http://schemas.microsoft.com/office/drawing/2014/main" val="3169329657"/>
                    </a:ext>
                  </a:extLst>
                </a:gridCol>
                <a:gridCol w="1465477">
                  <a:extLst>
                    <a:ext uri="{9D8B030D-6E8A-4147-A177-3AD203B41FA5}">
                      <a16:colId xmlns:a16="http://schemas.microsoft.com/office/drawing/2014/main" val="4014994072"/>
                    </a:ext>
                  </a:extLst>
                </a:gridCol>
              </a:tblGrid>
              <a:tr h="412623">
                <a:tc gridSpan="2">
                  <a:txBody>
                    <a:bodyPr/>
                    <a:lstStyle/>
                    <a:p>
                      <a:pPr algn="ctr"/>
                      <a:r>
                        <a:rPr lang="en-US" sz="1900" dirty="0"/>
                        <a:t>Summary Statistics</a:t>
                      </a:r>
                    </a:p>
                  </a:txBody>
                  <a:tcPr marL="98272" marR="98272" marT="49136" marB="49136" anchor="ctr"/>
                </a:tc>
                <a:tc hMerge="1">
                  <a:txBody>
                    <a:bodyPr/>
                    <a:lstStyle/>
                    <a:p>
                      <a:endParaRPr lang="en-US"/>
                    </a:p>
                  </a:txBody>
                  <a:tcPr/>
                </a:tc>
                <a:extLst>
                  <a:ext uri="{0D108BD9-81ED-4DB2-BD59-A6C34878D82A}">
                    <a16:rowId xmlns:a16="http://schemas.microsoft.com/office/drawing/2014/main" val="1935743911"/>
                  </a:ext>
                </a:extLst>
              </a:tr>
              <a:tr h="412623">
                <a:tc>
                  <a:txBody>
                    <a:bodyPr/>
                    <a:lstStyle/>
                    <a:p>
                      <a:r>
                        <a:rPr lang="en-US" sz="1900" dirty="0"/>
                        <a:t>Total Count</a:t>
                      </a:r>
                    </a:p>
                  </a:txBody>
                  <a:tcPr marL="98272" marR="98272" marT="49136" marB="49136"/>
                </a:tc>
                <a:tc>
                  <a:txBody>
                    <a:bodyPr/>
                    <a:lstStyle/>
                    <a:p>
                      <a:r>
                        <a:rPr lang="en-US" sz="1900"/>
                        <a:t>10115</a:t>
                      </a:r>
                    </a:p>
                  </a:txBody>
                  <a:tcPr marL="98272" marR="98272" marT="49136" marB="49136"/>
                </a:tc>
                <a:extLst>
                  <a:ext uri="{0D108BD9-81ED-4DB2-BD59-A6C34878D82A}">
                    <a16:rowId xmlns:a16="http://schemas.microsoft.com/office/drawing/2014/main" val="3902549626"/>
                  </a:ext>
                </a:extLst>
              </a:tr>
              <a:tr h="412623">
                <a:tc>
                  <a:txBody>
                    <a:bodyPr/>
                    <a:lstStyle/>
                    <a:p>
                      <a:r>
                        <a:rPr lang="en-US" sz="1900" dirty="0"/>
                        <a:t>Min</a:t>
                      </a:r>
                    </a:p>
                  </a:txBody>
                  <a:tcPr marL="98272" marR="98272" marT="49136" marB="49136"/>
                </a:tc>
                <a:tc>
                  <a:txBody>
                    <a:bodyPr/>
                    <a:lstStyle/>
                    <a:p>
                      <a:r>
                        <a:rPr lang="en-US" sz="1900"/>
                        <a:t>0</a:t>
                      </a:r>
                    </a:p>
                  </a:txBody>
                  <a:tcPr marL="98272" marR="98272" marT="49136" marB="49136"/>
                </a:tc>
                <a:extLst>
                  <a:ext uri="{0D108BD9-81ED-4DB2-BD59-A6C34878D82A}">
                    <a16:rowId xmlns:a16="http://schemas.microsoft.com/office/drawing/2014/main" val="3568602421"/>
                  </a:ext>
                </a:extLst>
              </a:tr>
              <a:tr h="412623">
                <a:tc>
                  <a:txBody>
                    <a:bodyPr/>
                    <a:lstStyle/>
                    <a:p>
                      <a:r>
                        <a:rPr lang="en-US" sz="1900"/>
                        <a:t>Max</a:t>
                      </a:r>
                    </a:p>
                  </a:txBody>
                  <a:tcPr marL="98272" marR="98272" marT="49136" marB="49136"/>
                </a:tc>
                <a:tc>
                  <a:txBody>
                    <a:bodyPr/>
                    <a:lstStyle/>
                    <a:p>
                      <a:r>
                        <a:rPr lang="en-US" sz="1900"/>
                        <a:t>2517</a:t>
                      </a:r>
                    </a:p>
                  </a:txBody>
                  <a:tcPr marL="98272" marR="98272" marT="49136" marB="49136"/>
                </a:tc>
                <a:extLst>
                  <a:ext uri="{0D108BD9-81ED-4DB2-BD59-A6C34878D82A}">
                    <a16:rowId xmlns:a16="http://schemas.microsoft.com/office/drawing/2014/main" val="1625206175"/>
                  </a:ext>
                </a:extLst>
              </a:tr>
              <a:tr h="412623">
                <a:tc>
                  <a:txBody>
                    <a:bodyPr/>
                    <a:lstStyle/>
                    <a:p>
                      <a:r>
                        <a:rPr lang="en-US" sz="1900"/>
                        <a:t>Mean</a:t>
                      </a:r>
                    </a:p>
                  </a:txBody>
                  <a:tcPr marL="98272" marR="98272" marT="49136" marB="49136"/>
                </a:tc>
                <a:tc>
                  <a:txBody>
                    <a:bodyPr/>
                    <a:lstStyle/>
                    <a:p>
                      <a:r>
                        <a:rPr lang="en-US" sz="1900"/>
                        <a:t>1162.42</a:t>
                      </a:r>
                    </a:p>
                  </a:txBody>
                  <a:tcPr marL="98272" marR="98272" marT="49136" marB="49136"/>
                </a:tc>
                <a:extLst>
                  <a:ext uri="{0D108BD9-81ED-4DB2-BD59-A6C34878D82A}">
                    <a16:rowId xmlns:a16="http://schemas.microsoft.com/office/drawing/2014/main" val="2586442839"/>
                  </a:ext>
                </a:extLst>
              </a:tr>
              <a:tr h="412623">
                <a:tc>
                  <a:txBody>
                    <a:bodyPr/>
                    <a:lstStyle/>
                    <a:p>
                      <a:r>
                        <a:rPr lang="en-US" sz="1900"/>
                        <a:t>Median</a:t>
                      </a:r>
                    </a:p>
                  </a:txBody>
                  <a:tcPr marL="98272" marR="98272" marT="49136" marB="49136"/>
                </a:tc>
                <a:tc>
                  <a:txBody>
                    <a:bodyPr/>
                    <a:lstStyle/>
                    <a:p>
                      <a:r>
                        <a:rPr lang="en-US" sz="1900"/>
                        <a:t>1276</a:t>
                      </a:r>
                    </a:p>
                  </a:txBody>
                  <a:tcPr marL="98272" marR="98272" marT="49136" marB="49136"/>
                </a:tc>
                <a:extLst>
                  <a:ext uri="{0D108BD9-81ED-4DB2-BD59-A6C34878D82A}">
                    <a16:rowId xmlns:a16="http://schemas.microsoft.com/office/drawing/2014/main" val="843372247"/>
                  </a:ext>
                </a:extLst>
              </a:tr>
              <a:tr h="412623">
                <a:tc>
                  <a:txBody>
                    <a:bodyPr/>
                    <a:lstStyle/>
                    <a:p>
                      <a:r>
                        <a:rPr lang="en-US" sz="1900"/>
                        <a:t>Mode</a:t>
                      </a:r>
                    </a:p>
                  </a:txBody>
                  <a:tcPr marL="98272" marR="98272" marT="49136" marB="49136"/>
                </a:tc>
                <a:tc>
                  <a:txBody>
                    <a:bodyPr/>
                    <a:lstStyle/>
                    <a:p>
                      <a:r>
                        <a:rPr lang="en-US" sz="1900"/>
                        <a:t>0</a:t>
                      </a:r>
                    </a:p>
                  </a:txBody>
                  <a:tcPr marL="98272" marR="98272" marT="49136" marB="49136"/>
                </a:tc>
                <a:extLst>
                  <a:ext uri="{0D108BD9-81ED-4DB2-BD59-A6C34878D82A}">
                    <a16:rowId xmlns:a16="http://schemas.microsoft.com/office/drawing/2014/main" val="879753858"/>
                  </a:ext>
                </a:extLst>
              </a:tr>
              <a:tr h="412623">
                <a:tc>
                  <a:txBody>
                    <a:bodyPr/>
                    <a:lstStyle/>
                    <a:p>
                      <a:r>
                        <a:rPr lang="en-US" sz="1900" dirty="0"/>
                        <a:t>Std. Deviation</a:t>
                      </a:r>
                    </a:p>
                  </a:txBody>
                  <a:tcPr marL="98272" marR="98272" marT="49136" marB="49136"/>
                </a:tc>
                <a:tc>
                  <a:txBody>
                    <a:bodyPr/>
                    <a:lstStyle/>
                    <a:p>
                      <a:r>
                        <a:rPr lang="en-US" sz="1900" dirty="0"/>
                        <a:t>814.875</a:t>
                      </a:r>
                    </a:p>
                  </a:txBody>
                  <a:tcPr marL="98272" marR="98272" marT="49136" marB="49136"/>
                </a:tc>
                <a:extLst>
                  <a:ext uri="{0D108BD9-81ED-4DB2-BD59-A6C34878D82A}">
                    <a16:rowId xmlns:a16="http://schemas.microsoft.com/office/drawing/2014/main" val="4236612757"/>
                  </a:ext>
                </a:extLst>
              </a:tr>
            </a:tbl>
          </a:graphicData>
        </a:graphic>
      </p:graphicFrame>
      <p:sp>
        <p:nvSpPr>
          <p:cNvPr id="8" name="Title 1">
            <a:extLst>
              <a:ext uri="{FF2B5EF4-FFF2-40B4-BE49-F238E27FC236}">
                <a16:creationId xmlns:a16="http://schemas.microsoft.com/office/drawing/2014/main" id="{53BA9063-87C3-476B-B35A-D5A1D468892D}"/>
              </a:ext>
            </a:extLst>
          </p:cNvPr>
          <p:cNvSpPr>
            <a:spLocks noGrp="1"/>
          </p:cNvSpPr>
          <p:nvPr>
            <p:ph type="title"/>
          </p:nvPr>
        </p:nvSpPr>
        <p:spPr>
          <a:xfrm>
            <a:off x="1097280" y="286603"/>
            <a:ext cx="10058400" cy="1450757"/>
          </a:xfrm>
        </p:spPr>
        <p:txBody>
          <a:bodyPr>
            <a:normAutofit fontScale="90000"/>
          </a:bodyPr>
          <a:lstStyle/>
          <a:p>
            <a:pPr>
              <a:lnSpc>
                <a:spcPct val="150000"/>
              </a:lnSpc>
            </a:pPr>
            <a:r>
              <a:rPr lang="en-US" sz="4400" dirty="0"/>
              <a:t>3: Total Revolving  Balance</a:t>
            </a:r>
            <a:br>
              <a:rPr lang="en-US" dirty="0"/>
            </a:br>
            <a:r>
              <a:rPr lang="en-US" sz="2200" dirty="0"/>
              <a:t>by Ariful Islam</a:t>
            </a:r>
            <a:endParaRPr lang="en-US" sz="2700" dirty="0"/>
          </a:p>
        </p:txBody>
      </p:sp>
    </p:spTree>
    <p:extLst>
      <p:ext uri="{BB962C8B-B14F-4D97-AF65-F5344CB8AC3E}">
        <p14:creationId xmlns:p14="http://schemas.microsoft.com/office/powerpoint/2010/main" val="9390206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D2ACADF4-02B1-4B3F-91F1-55021AB49C8E}"/>
              </a:ext>
            </a:extLst>
          </p:cNvPr>
          <p:cNvGraphicFramePr>
            <a:graphicFrameLocks noGrp="1"/>
          </p:cNvGraphicFramePr>
          <p:nvPr/>
        </p:nvGraphicFramePr>
        <p:xfrm>
          <a:off x="1136511" y="2077024"/>
          <a:ext cx="3897439" cy="3638233"/>
        </p:xfrm>
        <a:graphic>
          <a:graphicData uri="http://schemas.openxmlformats.org/drawingml/2006/table">
            <a:tbl>
              <a:tblPr firstRow="1" bandRow="1">
                <a:tableStyleId>{073A0DAA-6AF3-43AB-8588-CEC1D06C72B9}</a:tableStyleId>
              </a:tblPr>
              <a:tblGrid>
                <a:gridCol w="507955">
                  <a:extLst>
                    <a:ext uri="{9D8B030D-6E8A-4147-A177-3AD203B41FA5}">
                      <a16:colId xmlns:a16="http://schemas.microsoft.com/office/drawing/2014/main" val="4123323588"/>
                    </a:ext>
                  </a:extLst>
                </a:gridCol>
                <a:gridCol w="919027">
                  <a:extLst>
                    <a:ext uri="{9D8B030D-6E8A-4147-A177-3AD203B41FA5}">
                      <a16:colId xmlns:a16="http://schemas.microsoft.com/office/drawing/2014/main" val="1357909428"/>
                    </a:ext>
                  </a:extLst>
                </a:gridCol>
                <a:gridCol w="634524">
                  <a:extLst>
                    <a:ext uri="{9D8B030D-6E8A-4147-A177-3AD203B41FA5}">
                      <a16:colId xmlns:a16="http://schemas.microsoft.com/office/drawing/2014/main" val="3050894831"/>
                    </a:ext>
                  </a:extLst>
                </a:gridCol>
                <a:gridCol w="650588">
                  <a:extLst>
                    <a:ext uri="{9D8B030D-6E8A-4147-A177-3AD203B41FA5}">
                      <a16:colId xmlns:a16="http://schemas.microsoft.com/office/drawing/2014/main" val="3826036451"/>
                    </a:ext>
                  </a:extLst>
                </a:gridCol>
                <a:gridCol w="570269">
                  <a:extLst>
                    <a:ext uri="{9D8B030D-6E8A-4147-A177-3AD203B41FA5}">
                      <a16:colId xmlns:a16="http://schemas.microsoft.com/office/drawing/2014/main" val="180119638"/>
                    </a:ext>
                  </a:extLst>
                </a:gridCol>
                <a:gridCol w="615076">
                  <a:extLst>
                    <a:ext uri="{9D8B030D-6E8A-4147-A177-3AD203B41FA5}">
                      <a16:colId xmlns:a16="http://schemas.microsoft.com/office/drawing/2014/main" val="742286418"/>
                    </a:ext>
                  </a:extLst>
                </a:gridCol>
              </a:tblGrid>
              <a:tr h="483678">
                <a:tc>
                  <a:txBody>
                    <a:bodyPr/>
                    <a:lstStyle/>
                    <a:p>
                      <a:pPr algn="ctr"/>
                      <a:endParaRPr lang="en-US" sz="1700"/>
                    </a:p>
                  </a:txBody>
                  <a:tcPr marL="87548" marR="87548" marT="43774" marB="43774"/>
                </a:tc>
                <a:tc>
                  <a:txBody>
                    <a:bodyPr/>
                    <a:lstStyle/>
                    <a:p>
                      <a:pPr algn="ctr"/>
                      <a:r>
                        <a:rPr lang="en-US" sz="1000"/>
                        <a:t>RBP</a:t>
                      </a:r>
                    </a:p>
                  </a:txBody>
                  <a:tcPr marL="87548" marR="87548" marT="43774" marB="43774"/>
                </a:tc>
                <a:tc>
                  <a:txBody>
                    <a:bodyPr/>
                    <a:lstStyle/>
                    <a:p>
                      <a:pPr algn="ctr"/>
                      <a:r>
                        <a:rPr lang="en-US" sz="1000" dirty="0"/>
                        <a:t>Existing Cust.</a:t>
                      </a:r>
                      <a:endParaRPr lang="en-US" sz="1700" dirty="0"/>
                    </a:p>
                  </a:txBody>
                  <a:tcPr marL="87548" marR="87548" marT="43774" marB="43774"/>
                </a:tc>
                <a:tc>
                  <a:txBody>
                    <a:bodyPr/>
                    <a:lstStyle/>
                    <a:p>
                      <a:pPr algn="ctr"/>
                      <a:r>
                        <a:rPr lang="en-US" sz="1000"/>
                        <a:t>Existing %</a:t>
                      </a:r>
                    </a:p>
                  </a:txBody>
                  <a:tcPr marL="87548" marR="87548" marT="43774" marB="43774"/>
                </a:tc>
                <a:tc>
                  <a:txBody>
                    <a:bodyPr/>
                    <a:lstStyle/>
                    <a:p>
                      <a:pPr algn="ctr"/>
                      <a:r>
                        <a:rPr lang="en-US" sz="1000" err="1"/>
                        <a:t>Attrited</a:t>
                      </a:r>
                      <a:r>
                        <a:rPr lang="en-US" sz="1000"/>
                        <a:t> Cust.</a:t>
                      </a:r>
                    </a:p>
                  </a:txBody>
                  <a:tcPr marL="87548" marR="87548" marT="43774" marB="43774"/>
                </a:tc>
                <a:tc>
                  <a:txBody>
                    <a:bodyPr/>
                    <a:lstStyle/>
                    <a:p>
                      <a:pPr algn="ctr"/>
                      <a:r>
                        <a:rPr lang="en-US" sz="1000" dirty="0" err="1"/>
                        <a:t>Attrited</a:t>
                      </a:r>
                      <a:r>
                        <a:rPr lang="en-US" sz="1000" dirty="0"/>
                        <a:t> %</a:t>
                      </a:r>
                    </a:p>
                  </a:txBody>
                  <a:tcPr marL="87548" marR="87548" marT="43774" marB="43774"/>
                </a:tc>
                <a:extLst>
                  <a:ext uri="{0D108BD9-81ED-4DB2-BD59-A6C34878D82A}">
                    <a16:rowId xmlns:a16="http://schemas.microsoft.com/office/drawing/2014/main" val="546768950"/>
                  </a:ext>
                </a:extLst>
              </a:tr>
              <a:tr h="409229">
                <a:tc rowSpan="6">
                  <a:txBody>
                    <a:bodyPr/>
                    <a:lstStyle/>
                    <a:p>
                      <a:pPr algn="ctr"/>
                      <a:r>
                        <a:rPr lang="en-US" sz="1300" dirty="0"/>
                        <a:t>Revolving Balance Position</a:t>
                      </a:r>
                    </a:p>
                  </a:txBody>
                  <a:tcPr marL="87548" marR="87548" marT="43774" marB="43774" vert="vert270"/>
                </a:tc>
                <a:tc>
                  <a:txBody>
                    <a:bodyPr/>
                    <a:lstStyle/>
                    <a:p>
                      <a:r>
                        <a:rPr lang="en-US" sz="1000"/>
                        <a:t>0-500</a:t>
                      </a:r>
                    </a:p>
                  </a:txBody>
                  <a:tcPr marL="87548" marR="87548" marT="43774" marB="43774"/>
                </a:tc>
                <a:tc>
                  <a:txBody>
                    <a:bodyPr/>
                    <a:lstStyle/>
                    <a:p>
                      <a:r>
                        <a:rPr lang="en-US" sz="1000" dirty="0"/>
                        <a:t>1597</a:t>
                      </a:r>
                    </a:p>
                    <a:p>
                      <a:pPr lvl="0">
                        <a:buNone/>
                      </a:pPr>
                      <a:endParaRPr lang="en-US" sz="1000" dirty="0"/>
                    </a:p>
                  </a:txBody>
                  <a:tcPr marL="87548" marR="87548" marT="43774" marB="43774"/>
                </a:tc>
                <a:tc>
                  <a:txBody>
                    <a:bodyPr/>
                    <a:lstStyle/>
                    <a:p>
                      <a:r>
                        <a:rPr lang="en-US" sz="1000" dirty="0"/>
                        <a:t>19%</a:t>
                      </a:r>
                    </a:p>
                  </a:txBody>
                  <a:tcPr marL="87548" marR="87548" marT="43774" marB="43774"/>
                </a:tc>
                <a:tc>
                  <a:txBody>
                    <a:bodyPr/>
                    <a:lstStyle/>
                    <a:p>
                      <a:r>
                        <a:rPr lang="en-US" sz="1000"/>
                        <a:t>997</a:t>
                      </a:r>
                    </a:p>
                  </a:txBody>
                  <a:tcPr marL="87548" marR="87548" marT="43774" marB="43774"/>
                </a:tc>
                <a:tc>
                  <a:txBody>
                    <a:bodyPr/>
                    <a:lstStyle/>
                    <a:p>
                      <a:r>
                        <a:rPr lang="en-US" sz="1000" dirty="0">
                          <a:solidFill>
                            <a:schemeClr val="accent1"/>
                          </a:solidFill>
                        </a:rPr>
                        <a:t>62%</a:t>
                      </a:r>
                    </a:p>
                  </a:txBody>
                  <a:tcPr marL="87548" marR="87548" marT="43774" marB="43774"/>
                </a:tc>
                <a:extLst>
                  <a:ext uri="{0D108BD9-81ED-4DB2-BD59-A6C34878D82A}">
                    <a16:rowId xmlns:a16="http://schemas.microsoft.com/office/drawing/2014/main" val="2072413726"/>
                  </a:ext>
                </a:extLst>
              </a:tr>
              <a:tr h="409229">
                <a:tc vMerge="1">
                  <a:txBody>
                    <a:bodyPr/>
                    <a:lstStyle/>
                    <a:p>
                      <a:endParaRPr lang="en-US"/>
                    </a:p>
                  </a:txBody>
                  <a:tcPr/>
                </a:tc>
                <a:tc>
                  <a:txBody>
                    <a:bodyPr/>
                    <a:lstStyle/>
                    <a:p>
                      <a:r>
                        <a:rPr lang="en-US" sz="1000"/>
                        <a:t>501-1000</a:t>
                      </a:r>
                    </a:p>
                  </a:txBody>
                  <a:tcPr marL="87548" marR="87548" marT="43774" marB="43774"/>
                </a:tc>
                <a:tc>
                  <a:txBody>
                    <a:bodyPr/>
                    <a:lstStyle/>
                    <a:p>
                      <a:r>
                        <a:rPr lang="en-US" sz="1000" dirty="0"/>
                        <a:t>1153</a:t>
                      </a:r>
                    </a:p>
                  </a:txBody>
                  <a:tcPr marL="87548" marR="87548" marT="43774" marB="43774"/>
                </a:tc>
                <a:tc>
                  <a:txBody>
                    <a:bodyPr/>
                    <a:lstStyle/>
                    <a:p>
                      <a:r>
                        <a:rPr lang="en-US" sz="1000" dirty="0"/>
                        <a:t>14%</a:t>
                      </a:r>
                    </a:p>
                  </a:txBody>
                  <a:tcPr marL="87548" marR="87548" marT="43774" marB="43774"/>
                </a:tc>
                <a:tc>
                  <a:txBody>
                    <a:bodyPr/>
                    <a:lstStyle/>
                    <a:p>
                      <a:r>
                        <a:rPr lang="en-US" sz="1000"/>
                        <a:t>162</a:t>
                      </a:r>
                    </a:p>
                  </a:txBody>
                  <a:tcPr marL="87548" marR="87548" marT="43774" marB="43774"/>
                </a:tc>
                <a:tc>
                  <a:txBody>
                    <a:bodyPr/>
                    <a:lstStyle/>
                    <a:p>
                      <a:r>
                        <a:rPr lang="en-US" sz="1000" dirty="0"/>
                        <a:t>10%</a:t>
                      </a:r>
                    </a:p>
                  </a:txBody>
                  <a:tcPr marL="87548" marR="87548" marT="43774" marB="43774"/>
                </a:tc>
                <a:extLst>
                  <a:ext uri="{0D108BD9-81ED-4DB2-BD59-A6C34878D82A}">
                    <a16:rowId xmlns:a16="http://schemas.microsoft.com/office/drawing/2014/main" val="2871617834"/>
                  </a:ext>
                </a:extLst>
              </a:tr>
              <a:tr h="409229">
                <a:tc vMerge="1">
                  <a:txBody>
                    <a:bodyPr/>
                    <a:lstStyle/>
                    <a:p>
                      <a:endParaRPr lang="en-US"/>
                    </a:p>
                  </a:txBody>
                  <a:tcPr/>
                </a:tc>
                <a:tc>
                  <a:txBody>
                    <a:bodyPr/>
                    <a:lstStyle/>
                    <a:p>
                      <a:r>
                        <a:rPr lang="en-US" sz="1000"/>
                        <a:t>1001-1500</a:t>
                      </a:r>
                    </a:p>
                  </a:txBody>
                  <a:tcPr marL="87548" marR="87548" marT="43774" marB="43774"/>
                </a:tc>
                <a:tc>
                  <a:txBody>
                    <a:bodyPr/>
                    <a:lstStyle/>
                    <a:p>
                      <a:r>
                        <a:rPr lang="en-US" sz="1000"/>
                        <a:t>2156</a:t>
                      </a:r>
                      <a:endParaRPr lang="en-US"/>
                    </a:p>
                  </a:txBody>
                  <a:tcPr marL="87548" marR="87548" marT="43774" marB="43774"/>
                </a:tc>
                <a:tc>
                  <a:txBody>
                    <a:bodyPr/>
                    <a:lstStyle/>
                    <a:p>
                      <a:r>
                        <a:rPr lang="en-US" sz="1000" dirty="0"/>
                        <a:t>25%</a:t>
                      </a:r>
                    </a:p>
                  </a:txBody>
                  <a:tcPr marL="87548" marR="87548" marT="43774" marB="43774"/>
                </a:tc>
                <a:tc>
                  <a:txBody>
                    <a:bodyPr/>
                    <a:lstStyle/>
                    <a:p>
                      <a:r>
                        <a:rPr lang="en-US" sz="1000"/>
                        <a:t>102</a:t>
                      </a:r>
                    </a:p>
                  </a:txBody>
                  <a:tcPr marL="87548" marR="87548" marT="43774" marB="43774"/>
                </a:tc>
                <a:tc>
                  <a:txBody>
                    <a:bodyPr/>
                    <a:lstStyle/>
                    <a:p>
                      <a:r>
                        <a:rPr lang="en-US" sz="1000" dirty="0"/>
                        <a:t>6%</a:t>
                      </a:r>
                    </a:p>
                  </a:txBody>
                  <a:tcPr marL="87548" marR="87548" marT="43774" marB="43774"/>
                </a:tc>
                <a:extLst>
                  <a:ext uri="{0D108BD9-81ED-4DB2-BD59-A6C34878D82A}">
                    <a16:rowId xmlns:a16="http://schemas.microsoft.com/office/drawing/2014/main" val="3978014379"/>
                  </a:ext>
                </a:extLst>
              </a:tr>
              <a:tr h="409229">
                <a:tc vMerge="1">
                  <a:txBody>
                    <a:bodyPr/>
                    <a:lstStyle/>
                    <a:p>
                      <a:endParaRPr lang="en-US"/>
                    </a:p>
                  </a:txBody>
                  <a:tcPr/>
                </a:tc>
                <a:tc>
                  <a:txBody>
                    <a:bodyPr/>
                    <a:lstStyle/>
                    <a:p>
                      <a:r>
                        <a:rPr lang="en-US" sz="1000"/>
                        <a:t>1501-2000</a:t>
                      </a:r>
                    </a:p>
                  </a:txBody>
                  <a:tcPr marL="87548" marR="87548" marT="43774" marB="43774"/>
                </a:tc>
                <a:tc>
                  <a:txBody>
                    <a:bodyPr/>
                    <a:lstStyle/>
                    <a:p>
                      <a:r>
                        <a:rPr lang="en-US" sz="1000"/>
                        <a:t>2179</a:t>
                      </a:r>
                    </a:p>
                  </a:txBody>
                  <a:tcPr marL="87548" marR="87548" marT="43774" marB="43774"/>
                </a:tc>
                <a:tc>
                  <a:txBody>
                    <a:bodyPr/>
                    <a:lstStyle/>
                    <a:p>
                      <a:r>
                        <a:rPr lang="en-US" sz="1000" dirty="0"/>
                        <a:t>26%</a:t>
                      </a:r>
                    </a:p>
                  </a:txBody>
                  <a:tcPr marL="87548" marR="87548" marT="43774" marB="43774"/>
                </a:tc>
                <a:tc>
                  <a:txBody>
                    <a:bodyPr/>
                    <a:lstStyle/>
                    <a:p>
                      <a:r>
                        <a:rPr lang="en-US" sz="1000" dirty="0"/>
                        <a:t>108</a:t>
                      </a:r>
                    </a:p>
                  </a:txBody>
                  <a:tcPr marL="87548" marR="87548" marT="43774" marB="43774"/>
                </a:tc>
                <a:tc>
                  <a:txBody>
                    <a:bodyPr/>
                    <a:lstStyle/>
                    <a:p>
                      <a:r>
                        <a:rPr lang="en-US" sz="1000" dirty="0"/>
                        <a:t>7%</a:t>
                      </a:r>
                    </a:p>
                  </a:txBody>
                  <a:tcPr marL="87548" marR="87548" marT="43774" marB="43774"/>
                </a:tc>
                <a:extLst>
                  <a:ext uri="{0D108BD9-81ED-4DB2-BD59-A6C34878D82A}">
                    <a16:rowId xmlns:a16="http://schemas.microsoft.com/office/drawing/2014/main" val="771312772"/>
                  </a:ext>
                </a:extLst>
              </a:tr>
              <a:tr h="409229">
                <a:tc vMerge="1">
                  <a:txBody>
                    <a:bodyPr/>
                    <a:lstStyle/>
                    <a:p>
                      <a:endParaRPr lang="en-US"/>
                    </a:p>
                  </a:txBody>
                  <a:tcPr/>
                </a:tc>
                <a:tc>
                  <a:txBody>
                    <a:bodyPr/>
                    <a:lstStyle/>
                    <a:p>
                      <a:r>
                        <a:rPr lang="en-US" sz="1000"/>
                        <a:t>2001-2500</a:t>
                      </a:r>
                    </a:p>
                  </a:txBody>
                  <a:tcPr marL="87548" marR="87548" marT="43774" marB="43774"/>
                </a:tc>
                <a:tc>
                  <a:txBody>
                    <a:bodyPr/>
                    <a:lstStyle/>
                    <a:p>
                      <a:r>
                        <a:rPr lang="en-US" sz="1000"/>
                        <a:t>1042</a:t>
                      </a:r>
                    </a:p>
                  </a:txBody>
                  <a:tcPr marL="87548" marR="87548" marT="43774" marB="43774"/>
                </a:tc>
                <a:tc>
                  <a:txBody>
                    <a:bodyPr/>
                    <a:lstStyle/>
                    <a:p>
                      <a:r>
                        <a:rPr lang="en-US" sz="1000" dirty="0"/>
                        <a:t>12%</a:t>
                      </a:r>
                    </a:p>
                  </a:txBody>
                  <a:tcPr marL="87548" marR="87548" marT="43774" marB="43774"/>
                </a:tc>
                <a:tc>
                  <a:txBody>
                    <a:bodyPr/>
                    <a:lstStyle/>
                    <a:p>
                      <a:r>
                        <a:rPr lang="en-US" sz="1000" dirty="0"/>
                        <a:t>91</a:t>
                      </a:r>
                    </a:p>
                  </a:txBody>
                  <a:tcPr marL="87548" marR="87548" marT="43774" marB="43774"/>
                </a:tc>
                <a:tc>
                  <a:txBody>
                    <a:bodyPr/>
                    <a:lstStyle/>
                    <a:p>
                      <a:r>
                        <a:rPr lang="en-US" sz="1000" dirty="0"/>
                        <a:t>6%</a:t>
                      </a:r>
                    </a:p>
                  </a:txBody>
                  <a:tcPr marL="87548" marR="87548" marT="43774" marB="43774"/>
                </a:tc>
                <a:extLst>
                  <a:ext uri="{0D108BD9-81ED-4DB2-BD59-A6C34878D82A}">
                    <a16:rowId xmlns:a16="http://schemas.microsoft.com/office/drawing/2014/main" val="3691777278"/>
                  </a:ext>
                </a:extLst>
              </a:tr>
              <a:tr h="554205">
                <a:tc vMerge="1">
                  <a:txBody>
                    <a:bodyPr/>
                    <a:lstStyle/>
                    <a:p>
                      <a:endParaRPr lang="en-US"/>
                    </a:p>
                  </a:txBody>
                  <a:tcPr marL="87548" marR="87548" marT="43774" marB="43774"/>
                </a:tc>
                <a:tc>
                  <a:txBody>
                    <a:bodyPr/>
                    <a:lstStyle/>
                    <a:p>
                      <a:r>
                        <a:rPr lang="en-US" sz="1000"/>
                        <a:t>2501-2517</a:t>
                      </a:r>
                    </a:p>
                  </a:txBody>
                  <a:tcPr marL="87548" marR="87548" marT="43774" marB="43774"/>
                </a:tc>
                <a:tc>
                  <a:txBody>
                    <a:bodyPr/>
                    <a:lstStyle/>
                    <a:p>
                      <a:r>
                        <a:rPr lang="en-US" sz="1000"/>
                        <a:t>367</a:t>
                      </a:r>
                    </a:p>
                  </a:txBody>
                  <a:tcPr marL="87548" marR="87548" marT="43774" marB="43774"/>
                </a:tc>
                <a:tc>
                  <a:txBody>
                    <a:bodyPr/>
                    <a:lstStyle/>
                    <a:p>
                      <a:r>
                        <a:rPr lang="en-US" sz="1000"/>
                        <a:t>4%</a:t>
                      </a:r>
                    </a:p>
                  </a:txBody>
                  <a:tcPr marL="87548" marR="87548" marT="43774" marB="43774"/>
                </a:tc>
                <a:tc>
                  <a:txBody>
                    <a:bodyPr/>
                    <a:lstStyle/>
                    <a:p>
                      <a:r>
                        <a:rPr lang="en-US" sz="1000" dirty="0"/>
                        <a:t>161</a:t>
                      </a:r>
                    </a:p>
                  </a:txBody>
                  <a:tcPr marL="87548" marR="87548" marT="43774" marB="43774"/>
                </a:tc>
                <a:tc>
                  <a:txBody>
                    <a:bodyPr/>
                    <a:lstStyle/>
                    <a:p>
                      <a:r>
                        <a:rPr lang="en-US" sz="1000" dirty="0"/>
                        <a:t>10%</a:t>
                      </a:r>
                    </a:p>
                  </a:txBody>
                  <a:tcPr marL="87548" marR="87548" marT="43774" marB="43774"/>
                </a:tc>
                <a:extLst>
                  <a:ext uri="{0D108BD9-81ED-4DB2-BD59-A6C34878D82A}">
                    <a16:rowId xmlns:a16="http://schemas.microsoft.com/office/drawing/2014/main" val="3730933589"/>
                  </a:ext>
                </a:extLst>
              </a:tr>
              <a:tr h="554205">
                <a:tc>
                  <a:txBody>
                    <a:bodyPr/>
                    <a:lstStyle/>
                    <a:p>
                      <a:pPr lvl="0">
                        <a:buNone/>
                      </a:pPr>
                      <a:r>
                        <a:rPr lang="en-US" sz="1000" b="0" i="0" u="none" strike="noStrike" noProof="0">
                          <a:latin typeface="Franklin Gothic Book"/>
                        </a:rPr>
                        <a:t>Total Count</a:t>
                      </a:r>
                      <a:endParaRPr lang="en-US"/>
                    </a:p>
                  </a:txBody>
                  <a:tcPr marL="87547" marR="87547" marT="43773" marB="43773"/>
                </a:tc>
                <a:tc>
                  <a:txBody>
                    <a:bodyPr/>
                    <a:lstStyle/>
                    <a:p>
                      <a:pPr lvl="0">
                        <a:buNone/>
                      </a:pPr>
                      <a:r>
                        <a:rPr lang="en-US" sz="1000"/>
                        <a:t>10115</a:t>
                      </a:r>
                    </a:p>
                  </a:txBody>
                  <a:tcPr marL="87547" marR="87547" marT="43773" marB="43773"/>
                </a:tc>
                <a:tc>
                  <a:txBody>
                    <a:bodyPr/>
                    <a:lstStyle/>
                    <a:p>
                      <a:pPr lvl="0">
                        <a:buNone/>
                      </a:pPr>
                      <a:r>
                        <a:rPr lang="en-US" sz="1000"/>
                        <a:t>8494</a:t>
                      </a:r>
                    </a:p>
                  </a:txBody>
                  <a:tcPr marL="87547" marR="87547" marT="43773" marB="43773"/>
                </a:tc>
                <a:tc>
                  <a:txBody>
                    <a:bodyPr/>
                    <a:lstStyle/>
                    <a:p>
                      <a:pPr lvl="0">
                        <a:buNone/>
                      </a:pPr>
                      <a:r>
                        <a:rPr lang="en-US" sz="1000" dirty="0"/>
                        <a:t>100%</a:t>
                      </a:r>
                    </a:p>
                  </a:txBody>
                  <a:tcPr marL="87547" marR="87547" marT="43773" marB="43773"/>
                </a:tc>
                <a:tc>
                  <a:txBody>
                    <a:bodyPr/>
                    <a:lstStyle/>
                    <a:p>
                      <a:pPr lvl="0">
                        <a:buNone/>
                      </a:pPr>
                      <a:r>
                        <a:rPr lang="en-US" sz="1000" dirty="0"/>
                        <a:t>1621</a:t>
                      </a:r>
                    </a:p>
                  </a:txBody>
                  <a:tcPr marL="87547" marR="87547" marT="43773" marB="43773"/>
                </a:tc>
                <a:tc>
                  <a:txBody>
                    <a:bodyPr/>
                    <a:lstStyle/>
                    <a:p>
                      <a:pPr lvl="0">
                        <a:buNone/>
                      </a:pPr>
                      <a:r>
                        <a:rPr lang="en-US" sz="1000" dirty="0"/>
                        <a:t>100%</a:t>
                      </a:r>
                    </a:p>
                  </a:txBody>
                  <a:tcPr marL="87547" marR="87547" marT="43773" marB="43773"/>
                </a:tc>
                <a:extLst>
                  <a:ext uri="{0D108BD9-81ED-4DB2-BD59-A6C34878D82A}">
                    <a16:rowId xmlns:a16="http://schemas.microsoft.com/office/drawing/2014/main" val="2974931866"/>
                  </a:ext>
                </a:extLst>
              </a:tr>
            </a:tbl>
          </a:graphicData>
        </a:graphic>
      </p:graphicFrame>
      <p:pic>
        <p:nvPicPr>
          <p:cNvPr id="44" name="Picture 44" descr="Chart, bar chart, waterfall chart&#10;&#10;Description automatically generated">
            <a:extLst>
              <a:ext uri="{FF2B5EF4-FFF2-40B4-BE49-F238E27FC236}">
                <a16:creationId xmlns:a16="http://schemas.microsoft.com/office/drawing/2014/main" id="{648571FD-0973-4A92-92D4-7BA2C4256E1E}"/>
              </a:ext>
            </a:extLst>
          </p:cNvPr>
          <p:cNvPicPr>
            <a:picLocks noGrp="1" noChangeAspect="1"/>
          </p:cNvPicPr>
          <p:nvPr>
            <p:ph sz="half" idx="2"/>
          </p:nvPr>
        </p:nvPicPr>
        <p:blipFill>
          <a:blip r:embed="rId2"/>
          <a:stretch>
            <a:fillRect/>
          </a:stretch>
        </p:blipFill>
        <p:spPr>
          <a:xfrm>
            <a:off x="5204943" y="2345122"/>
            <a:ext cx="6347339" cy="3663203"/>
          </a:xfrm>
        </p:spPr>
      </p:pic>
      <p:sp>
        <p:nvSpPr>
          <p:cNvPr id="45" name="Flowchart: Alternate Process 44">
            <a:extLst>
              <a:ext uri="{FF2B5EF4-FFF2-40B4-BE49-F238E27FC236}">
                <a16:creationId xmlns:a16="http://schemas.microsoft.com/office/drawing/2014/main" id="{8308B747-4D0B-42D6-9E3A-E00393AD9AFD}"/>
              </a:ext>
            </a:extLst>
          </p:cNvPr>
          <p:cNvSpPr/>
          <p:nvPr/>
        </p:nvSpPr>
        <p:spPr>
          <a:xfrm>
            <a:off x="5638800" y="3104747"/>
            <a:ext cx="977152" cy="2465293"/>
          </a:xfrm>
          <a:prstGeom prst="flowChartAlternateProcess">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ED8D4693-ACD4-43A7-975C-DFB8928D415D}"/>
              </a:ext>
            </a:extLst>
          </p:cNvPr>
          <p:cNvSpPr txBox="1"/>
          <p:nvPr/>
        </p:nvSpPr>
        <p:spPr>
          <a:xfrm>
            <a:off x="5683064" y="2635063"/>
            <a:ext cx="2034989" cy="255185"/>
          </a:xfrm>
          <a:prstGeom prst="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00"/>
              <a:t>Customers are more likely to leave</a:t>
            </a:r>
          </a:p>
        </p:txBody>
      </p:sp>
      <p:cxnSp>
        <p:nvCxnSpPr>
          <p:cNvPr id="47" name="Straight Arrow Connector 46">
            <a:extLst>
              <a:ext uri="{FF2B5EF4-FFF2-40B4-BE49-F238E27FC236}">
                <a16:creationId xmlns:a16="http://schemas.microsoft.com/office/drawing/2014/main" id="{C4A01C24-291F-4F79-B5B0-976AEBD998E7}"/>
              </a:ext>
            </a:extLst>
          </p:cNvPr>
          <p:cNvCxnSpPr/>
          <p:nvPr/>
        </p:nvCxnSpPr>
        <p:spPr>
          <a:xfrm flipV="1">
            <a:off x="5960408" y="2881033"/>
            <a:ext cx="8966" cy="1021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A73D7386-2567-4CF4-9546-69DBD2319E11}"/>
              </a:ext>
            </a:extLst>
          </p:cNvPr>
          <p:cNvSpPr txBox="1"/>
          <p:nvPr/>
        </p:nvSpPr>
        <p:spPr>
          <a:xfrm>
            <a:off x="9969574" y="2624417"/>
            <a:ext cx="1524000" cy="261610"/>
          </a:xfrm>
          <a:prstGeom prst="rect">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t>Existing Customers</a:t>
            </a:r>
          </a:p>
        </p:txBody>
      </p:sp>
      <p:cxnSp>
        <p:nvCxnSpPr>
          <p:cNvPr id="50" name="Straight Arrow Connector 49">
            <a:extLst>
              <a:ext uri="{FF2B5EF4-FFF2-40B4-BE49-F238E27FC236}">
                <a16:creationId xmlns:a16="http://schemas.microsoft.com/office/drawing/2014/main" id="{AB8FB4DE-B9B0-4815-96B3-C8823B0CC813}"/>
              </a:ext>
            </a:extLst>
          </p:cNvPr>
          <p:cNvCxnSpPr/>
          <p:nvPr/>
        </p:nvCxnSpPr>
        <p:spPr>
          <a:xfrm flipV="1">
            <a:off x="9526681" y="2753519"/>
            <a:ext cx="442332" cy="9292"/>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4B403BE5-D834-4436-9AD2-0E73E873DF4D}"/>
              </a:ext>
            </a:extLst>
          </p:cNvPr>
          <p:cNvSpPr>
            <a:spLocks noGrp="1"/>
          </p:cNvSpPr>
          <p:nvPr>
            <p:ph type="title"/>
          </p:nvPr>
        </p:nvSpPr>
        <p:spPr>
          <a:xfrm>
            <a:off x="1097280" y="286603"/>
            <a:ext cx="10058400" cy="1450757"/>
          </a:xfrm>
        </p:spPr>
        <p:txBody>
          <a:bodyPr>
            <a:normAutofit fontScale="90000"/>
          </a:bodyPr>
          <a:lstStyle/>
          <a:p>
            <a:pPr>
              <a:lnSpc>
                <a:spcPct val="150000"/>
              </a:lnSpc>
            </a:pPr>
            <a:r>
              <a:rPr lang="en-US" sz="4400" dirty="0"/>
              <a:t>3: Total Revolving  Balance</a:t>
            </a:r>
            <a:br>
              <a:rPr lang="en-US" dirty="0"/>
            </a:br>
            <a:r>
              <a:rPr lang="en-US" sz="2200" dirty="0"/>
              <a:t>by Ariful Islam</a:t>
            </a:r>
            <a:endParaRPr lang="en-US" sz="2700" dirty="0"/>
          </a:p>
        </p:txBody>
      </p:sp>
    </p:spTree>
    <p:extLst>
      <p:ext uri="{BB962C8B-B14F-4D97-AF65-F5344CB8AC3E}">
        <p14:creationId xmlns:p14="http://schemas.microsoft.com/office/powerpoint/2010/main" val="4076830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05A88B3-C849-4A5D-A2D1-2925BC82EBCF}"/>
              </a:ext>
            </a:extLst>
          </p:cNvPr>
          <p:cNvGraphicFramePr>
            <a:graphicFrameLocks noGrp="1"/>
          </p:cNvGraphicFramePr>
          <p:nvPr/>
        </p:nvGraphicFramePr>
        <p:xfrm>
          <a:off x="5454804" y="1942170"/>
          <a:ext cx="5182256" cy="4235093"/>
        </p:xfrm>
        <a:graphic>
          <a:graphicData uri="http://schemas.openxmlformats.org/drawingml/2006/table">
            <a:tbl>
              <a:tblPr firstRow="1" bandRow="1">
                <a:tableStyleId>{073A0DAA-6AF3-43AB-8588-CEC1D06C72B9}</a:tableStyleId>
              </a:tblPr>
              <a:tblGrid>
                <a:gridCol w="1323780">
                  <a:extLst>
                    <a:ext uri="{9D8B030D-6E8A-4147-A177-3AD203B41FA5}">
                      <a16:colId xmlns:a16="http://schemas.microsoft.com/office/drawing/2014/main" val="1635619137"/>
                    </a:ext>
                  </a:extLst>
                </a:gridCol>
                <a:gridCol w="2131057">
                  <a:extLst>
                    <a:ext uri="{9D8B030D-6E8A-4147-A177-3AD203B41FA5}">
                      <a16:colId xmlns:a16="http://schemas.microsoft.com/office/drawing/2014/main" val="2582808056"/>
                    </a:ext>
                  </a:extLst>
                </a:gridCol>
                <a:gridCol w="1727419">
                  <a:extLst>
                    <a:ext uri="{9D8B030D-6E8A-4147-A177-3AD203B41FA5}">
                      <a16:colId xmlns:a16="http://schemas.microsoft.com/office/drawing/2014/main" val="3057785414"/>
                    </a:ext>
                  </a:extLst>
                </a:gridCol>
              </a:tblGrid>
              <a:tr h="371707">
                <a:tc>
                  <a:txBody>
                    <a:bodyPr/>
                    <a:lstStyle/>
                    <a:p>
                      <a:pPr lvl="0" algn="ctr">
                        <a:buNone/>
                      </a:pPr>
                      <a:r>
                        <a:rPr lang="en-US" sz="1800" b="1" i="0" u="none" strike="noStrike" noProof="0">
                          <a:solidFill>
                            <a:schemeClr val="bg1"/>
                          </a:solidFill>
                          <a:highlight>
                            <a:srgbClr val="000000"/>
                          </a:highlight>
                          <a:latin typeface="Franklin Gothic Book"/>
                        </a:rPr>
                        <a:t>Attribute 1</a:t>
                      </a:r>
                      <a:endParaRPr lang="en-US">
                        <a:solidFill>
                          <a:schemeClr val="bg1"/>
                        </a:solidFill>
                        <a:highlight>
                          <a:srgbClr val="000000"/>
                        </a:highlight>
                      </a:endParaRPr>
                    </a:p>
                  </a:txBody>
                  <a:tcPr marL="97418" marR="97418" marT="48709" marB="48709" anchor="ctr">
                    <a:solidFill>
                      <a:schemeClr val="tx1"/>
                    </a:solidFill>
                  </a:tcPr>
                </a:tc>
                <a:tc>
                  <a:txBody>
                    <a:bodyPr/>
                    <a:lstStyle/>
                    <a:p>
                      <a:pPr lvl="0" algn="ctr">
                        <a:buNone/>
                      </a:pPr>
                      <a:r>
                        <a:rPr lang="en-US" sz="1800" b="1" i="0" u="none" strike="noStrike" noProof="0">
                          <a:solidFill>
                            <a:schemeClr val="bg1"/>
                          </a:solidFill>
                          <a:highlight>
                            <a:srgbClr val="000000"/>
                          </a:highlight>
                          <a:latin typeface="Franklin Gothic Book"/>
                        </a:rPr>
                        <a:t>Attribute 2</a:t>
                      </a:r>
                      <a:endParaRPr lang="en-US">
                        <a:solidFill>
                          <a:schemeClr val="bg1"/>
                        </a:solidFill>
                        <a:highlight>
                          <a:srgbClr val="000000"/>
                        </a:highlight>
                      </a:endParaRPr>
                    </a:p>
                  </a:txBody>
                  <a:tcPr marL="97418" marR="97418" marT="48709" marB="48709" anchor="ctr">
                    <a:solidFill>
                      <a:schemeClr val="tx1"/>
                    </a:solidFill>
                  </a:tcPr>
                </a:tc>
                <a:tc>
                  <a:txBody>
                    <a:bodyPr/>
                    <a:lstStyle/>
                    <a:p>
                      <a:pPr lvl="0" algn="ctr">
                        <a:buNone/>
                      </a:pPr>
                      <a:r>
                        <a:rPr lang="en-US" sz="1800" b="1" i="0" u="none" strike="noStrike" noProof="0">
                          <a:solidFill>
                            <a:schemeClr val="bg1"/>
                          </a:solidFill>
                          <a:highlight>
                            <a:srgbClr val="000000"/>
                          </a:highlight>
                          <a:latin typeface="Franklin Gothic Book"/>
                        </a:rPr>
                        <a:t>Correlation</a:t>
                      </a:r>
                      <a:endParaRPr lang="en-US">
                        <a:solidFill>
                          <a:schemeClr val="bg1"/>
                        </a:solidFill>
                        <a:highlight>
                          <a:srgbClr val="000000"/>
                        </a:highlight>
                      </a:endParaRPr>
                    </a:p>
                  </a:txBody>
                  <a:tcPr marL="97418" marR="97418" marT="48709" marB="48709" anchor="ctr">
                    <a:solidFill>
                      <a:schemeClr val="tx1"/>
                    </a:solidFill>
                  </a:tcPr>
                </a:tc>
                <a:extLst>
                  <a:ext uri="{0D108BD9-81ED-4DB2-BD59-A6C34878D82A}">
                    <a16:rowId xmlns:a16="http://schemas.microsoft.com/office/drawing/2014/main" val="1515263546"/>
                  </a:ext>
                </a:extLst>
              </a:tr>
              <a:tr h="230830">
                <a:tc rowSpan="1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a:solidFill>
                            <a:srgbClr val="000000"/>
                          </a:solidFill>
                          <a:effectLst/>
                          <a:latin typeface="Calibri"/>
                        </a:rPr>
                        <a:t>Total Revolving Balance</a:t>
                      </a:r>
                      <a:endParaRPr lang="en-US" sz="1800" b="0" i="0" u="none" strike="noStrike">
                        <a:effectLst/>
                        <a:latin typeface="Calibri"/>
                      </a:endParaRPr>
                    </a:p>
                    <a:p>
                      <a:pPr algn="ctr"/>
                      <a:endParaRPr lang="en-US" sz="1900"/>
                    </a:p>
                  </a:txBody>
                  <a:tcPr marL="97418" marR="97418" marT="48709" marB="48709" vert="vert270" anchor="ctr"/>
                </a:tc>
                <a:tc>
                  <a:txBody>
                    <a:bodyPr/>
                    <a:lstStyle/>
                    <a:p>
                      <a:pPr algn="l" fontAlgn="ctr">
                        <a:spcBef>
                          <a:spcPts val="0"/>
                        </a:spcBef>
                        <a:spcAft>
                          <a:spcPts val="0"/>
                        </a:spcAft>
                      </a:pPr>
                      <a:r>
                        <a:rPr lang="en-US" sz="1600" b="0" i="0" u="none" strike="noStrike">
                          <a:solidFill>
                            <a:srgbClr val="000000"/>
                          </a:solidFill>
                          <a:effectLst/>
                          <a:latin typeface="Calibri"/>
                        </a:rPr>
                        <a:t>Customer Age</a:t>
                      </a:r>
                      <a:endParaRPr lang="en-US" sz="2600" b="0" i="0" u="none" strike="noStrike">
                        <a:effectLst/>
                        <a:latin typeface="Calibri"/>
                      </a:endParaRPr>
                    </a:p>
                  </a:txBody>
                  <a:tcPr marL="13717" marR="13717" marT="13717" marB="0" anchor="ctr"/>
                </a:tc>
                <a:tc>
                  <a:txBody>
                    <a:bodyPr/>
                    <a:lstStyle/>
                    <a:p>
                      <a:pPr algn="ctr" fontAlgn="b">
                        <a:spcBef>
                          <a:spcPts val="0"/>
                        </a:spcBef>
                        <a:spcAft>
                          <a:spcPts val="0"/>
                        </a:spcAft>
                      </a:pPr>
                      <a:r>
                        <a:rPr lang="en-US" sz="1600" b="0" i="0" u="none" strike="noStrike">
                          <a:solidFill>
                            <a:srgbClr val="000000"/>
                          </a:solidFill>
                          <a:effectLst/>
                          <a:latin typeface="Calibri"/>
                        </a:rPr>
                        <a:t>0.014</a:t>
                      </a:r>
                      <a:endParaRPr lang="en-US" sz="2600" b="0" i="0" u="none" strike="noStrike">
                        <a:effectLst/>
                        <a:latin typeface="Calibri"/>
                      </a:endParaRPr>
                    </a:p>
                  </a:txBody>
                  <a:tcPr marL="13717" marR="13717" marT="13717" marB="0" anchor="b"/>
                </a:tc>
                <a:extLst>
                  <a:ext uri="{0D108BD9-81ED-4DB2-BD59-A6C34878D82A}">
                    <a16:rowId xmlns:a16="http://schemas.microsoft.com/office/drawing/2014/main" val="2322425898"/>
                  </a:ext>
                </a:extLst>
              </a:tr>
              <a:tr h="230830">
                <a:tc vMerge="1">
                  <a:txBody>
                    <a:bodyPr/>
                    <a:lstStyle/>
                    <a:p>
                      <a:endParaRPr lang="en-US"/>
                    </a:p>
                  </a:txBody>
                  <a:tcPr/>
                </a:tc>
                <a:tc>
                  <a:txBody>
                    <a:bodyPr/>
                    <a:lstStyle/>
                    <a:p>
                      <a:pPr algn="l" fontAlgn="ctr">
                        <a:spcBef>
                          <a:spcPts val="0"/>
                        </a:spcBef>
                        <a:spcAft>
                          <a:spcPts val="0"/>
                        </a:spcAft>
                      </a:pPr>
                      <a:r>
                        <a:rPr lang="en-US" sz="1600" b="0" i="0" u="none" strike="noStrike">
                          <a:solidFill>
                            <a:srgbClr val="000000"/>
                          </a:solidFill>
                          <a:effectLst/>
                          <a:latin typeface="Calibri"/>
                        </a:rPr>
                        <a:t>Dependent count</a:t>
                      </a:r>
                      <a:endParaRPr lang="en-US" sz="2600" b="0" i="0" u="none" strike="noStrike">
                        <a:effectLst/>
                        <a:latin typeface="Calibri"/>
                      </a:endParaRPr>
                    </a:p>
                  </a:txBody>
                  <a:tcPr marL="13717" marR="13717" marT="13717" marB="0" anchor="ctr"/>
                </a:tc>
                <a:tc>
                  <a:txBody>
                    <a:bodyPr/>
                    <a:lstStyle/>
                    <a:p>
                      <a:pPr algn="ctr" fontAlgn="b">
                        <a:spcBef>
                          <a:spcPts val="0"/>
                        </a:spcBef>
                        <a:spcAft>
                          <a:spcPts val="0"/>
                        </a:spcAft>
                      </a:pPr>
                      <a:r>
                        <a:rPr lang="en-US" sz="1600" b="0" i="0" u="none" strike="noStrike">
                          <a:solidFill>
                            <a:srgbClr val="000000"/>
                          </a:solidFill>
                          <a:effectLst/>
                          <a:latin typeface="Calibri"/>
                        </a:rPr>
                        <a:t>-0.003</a:t>
                      </a:r>
                      <a:endParaRPr lang="en-US" sz="2600" b="0" i="0" u="none" strike="noStrike">
                        <a:effectLst/>
                        <a:latin typeface="Calibri"/>
                      </a:endParaRPr>
                    </a:p>
                  </a:txBody>
                  <a:tcPr marL="13717" marR="13717" marT="13717" marB="0" anchor="b"/>
                </a:tc>
                <a:extLst>
                  <a:ext uri="{0D108BD9-81ED-4DB2-BD59-A6C34878D82A}">
                    <a16:rowId xmlns:a16="http://schemas.microsoft.com/office/drawing/2014/main" val="145583056"/>
                  </a:ext>
                </a:extLst>
              </a:tr>
              <a:tr h="230830">
                <a:tc vMerge="1">
                  <a:txBody>
                    <a:bodyPr/>
                    <a:lstStyle/>
                    <a:p>
                      <a:endParaRPr lang="en-US"/>
                    </a:p>
                  </a:txBody>
                  <a:tcPr/>
                </a:tc>
                <a:tc>
                  <a:txBody>
                    <a:bodyPr/>
                    <a:lstStyle/>
                    <a:p>
                      <a:pPr algn="l" fontAlgn="ctr">
                        <a:spcBef>
                          <a:spcPts val="0"/>
                        </a:spcBef>
                        <a:spcAft>
                          <a:spcPts val="0"/>
                        </a:spcAft>
                      </a:pPr>
                      <a:r>
                        <a:rPr lang="en-US" sz="1600" b="0" i="0" u="none" strike="noStrike">
                          <a:solidFill>
                            <a:srgbClr val="000000"/>
                          </a:solidFill>
                          <a:effectLst/>
                          <a:latin typeface="Calibri"/>
                        </a:rPr>
                        <a:t>Months on book</a:t>
                      </a:r>
                      <a:endParaRPr lang="en-US" sz="2600" b="0" i="0" u="none" strike="noStrike">
                        <a:effectLst/>
                        <a:latin typeface="Calibri"/>
                      </a:endParaRPr>
                    </a:p>
                  </a:txBody>
                  <a:tcPr marL="13717" marR="13717" marT="13717" marB="0" anchor="ctr"/>
                </a:tc>
                <a:tc>
                  <a:txBody>
                    <a:bodyPr/>
                    <a:lstStyle/>
                    <a:p>
                      <a:pPr algn="ctr" fontAlgn="b">
                        <a:spcBef>
                          <a:spcPts val="0"/>
                        </a:spcBef>
                        <a:spcAft>
                          <a:spcPts val="0"/>
                        </a:spcAft>
                      </a:pPr>
                      <a:r>
                        <a:rPr lang="en-US" sz="1600" b="0" i="0" u="none" strike="noStrike">
                          <a:solidFill>
                            <a:srgbClr val="000000"/>
                          </a:solidFill>
                          <a:effectLst/>
                          <a:latin typeface="Calibri"/>
                        </a:rPr>
                        <a:t>0.009</a:t>
                      </a:r>
                      <a:endParaRPr lang="en-US" sz="2600" b="0" i="0" u="none" strike="noStrike">
                        <a:effectLst/>
                        <a:latin typeface="Calibri"/>
                      </a:endParaRPr>
                    </a:p>
                  </a:txBody>
                  <a:tcPr marL="13717" marR="13717" marT="13717" marB="0" anchor="b"/>
                </a:tc>
                <a:extLst>
                  <a:ext uri="{0D108BD9-81ED-4DB2-BD59-A6C34878D82A}">
                    <a16:rowId xmlns:a16="http://schemas.microsoft.com/office/drawing/2014/main" val="3569491787"/>
                  </a:ext>
                </a:extLst>
              </a:tr>
              <a:tr h="230830">
                <a:tc vMerge="1">
                  <a:txBody>
                    <a:bodyPr/>
                    <a:lstStyle/>
                    <a:p>
                      <a:endParaRPr lang="en-US"/>
                    </a:p>
                  </a:txBody>
                  <a:tcPr/>
                </a:tc>
                <a:tc>
                  <a:txBody>
                    <a:bodyPr/>
                    <a:lstStyle/>
                    <a:p>
                      <a:pPr algn="l" fontAlgn="ctr">
                        <a:spcBef>
                          <a:spcPts val="0"/>
                        </a:spcBef>
                        <a:spcAft>
                          <a:spcPts val="0"/>
                        </a:spcAft>
                      </a:pPr>
                      <a:r>
                        <a:rPr lang="en-US" sz="1600" b="0" i="0" u="none" strike="noStrike">
                          <a:solidFill>
                            <a:srgbClr val="000000"/>
                          </a:solidFill>
                          <a:effectLst/>
                          <a:latin typeface="Calibri"/>
                        </a:rPr>
                        <a:t>Total Relationship Count</a:t>
                      </a:r>
                      <a:endParaRPr lang="en-US" sz="2600" b="0" i="0" u="none" strike="noStrike">
                        <a:effectLst/>
                        <a:latin typeface="Calibri"/>
                      </a:endParaRPr>
                    </a:p>
                  </a:txBody>
                  <a:tcPr marL="13717" marR="13717" marT="13717" marB="0" anchor="ctr"/>
                </a:tc>
                <a:tc>
                  <a:txBody>
                    <a:bodyPr/>
                    <a:lstStyle/>
                    <a:p>
                      <a:pPr algn="ctr" fontAlgn="b">
                        <a:spcBef>
                          <a:spcPts val="0"/>
                        </a:spcBef>
                        <a:spcAft>
                          <a:spcPts val="0"/>
                        </a:spcAft>
                      </a:pPr>
                      <a:r>
                        <a:rPr lang="en-US" sz="1600" b="0" i="0" u="none" strike="noStrike">
                          <a:solidFill>
                            <a:srgbClr val="000000"/>
                          </a:solidFill>
                          <a:effectLst/>
                          <a:latin typeface="Calibri"/>
                        </a:rPr>
                        <a:t>0.014</a:t>
                      </a:r>
                      <a:endParaRPr lang="en-US" sz="2600" b="0" i="0" u="none" strike="noStrike">
                        <a:effectLst/>
                        <a:latin typeface="Calibri"/>
                      </a:endParaRPr>
                    </a:p>
                  </a:txBody>
                  <a:tcPr marL="13717" marR="13717" marT="13717" marB="0" anchor="b"/>
                </a:tc>
                <a:extLst>
                  <a:ext uri="{0D108BD9-81ED-4DB2-BD59-A6C34878D82A}">
                    <a16:rowId xmlns:a16="http://schemas.microsoft.com/office/drawing/2014/main" val="2498704845"/>
                  </a:ext>
                </a:extLst>
              </a:tr>
              <a:tr h="230830">
                <a:tc vMerge="1">
                  <a:txBody>
                    <a:bodyPr/>
                    <a:lstStyle/>
                    <a:p>
                      <a:endParaRPr lang="en-US"/>
                    </a:p>
                  </a:txBody>
                  <a:tcPr/>
                </a:tc>
                <a:tc>
                  <a:txBody>
                    <a:bodyPr/>
                    <a:lstStyle/>
                    <a:p>
                      <a:pPr algn="l" fontAlgn="ctr">
                        <a:spcBef>
                          <a:spcPts val="0"/>
                        </a:spcBef>
                        <a:spcAft>
                          <a:spcPts val="0"/>
                        </a:spcAft>
                      </a:pPr>
                      <a:r>
                        <a:rPr lang="en-US" sz="1600" b="0" i="0" u="none" strike="noStrike">
                          <a:solidFill>
                            <a:srgbClr val="000000"/>
                          </a:solidFill>
                          <a:effectLst/>
                          <a:latin typeface="Calibri"/>
                        </a:rPr>
                        <a:t>Months Inactive 12 mon</a:t>
                      </a:r>
                      <a:endParaRPr lang="en-US" sz="2600" b="0" i="0" u="none" strike="noStrike">
                        <a:effectLst/>
                        <a:latin typeface="Calibri"/>
                      </a:endParaRPr>
                    </a:p>
                  </a:txBody>
                  <a:tcPr marL="13717" marR="13717" marT="13717" marB="0" anchor="ctr"/>
                </a:tc>
                <a:tc>
                  <a:txBody>
                    <a:bodyPr/>
                    <a:lstStyle/>
                    <a:p>
                      <a:pPr algn="ctr" fontAlgn="b">
                        <a:spcBef>
                          <a:spcPts val="0"/>
                        </a:spcBef>
                        <a:spcAft>
                          <a:spcPts val="0"/>
                        </a:spcAft>
                      </a:pPr>
                      <a:r>
                        <a:rPr lang="en-US" sz="1600" b="0" i="0" u="none" strike="noStrike">
                          <a:solidFill>
                            <a:srgbClr val="000000"/>
                          </a:solidFill>
                          <a:effectLst/>
                          <a:latin typeface="Calibri"/>
                        </a:rPr>
                        <a:t>-0.042</a:t>
                      </a:r>
                      <a:endParaRPr lang="en-US" sz="2600" b="0" i="0" u="none" strike="noStrike">
                        <a:effectLst/>
                        <a:latin typeface="Calibri"/>
                      </a:endParaRPr>
                    </a:p>
                  </a:txBody>
                  <a:tcPr marL="13717" marR="13717" marT="13717" marB="0" anchor="b"/>
                </a:tc>
                <a:extLst>
                  <a:ext uri="{0D108BD9-81ED-4DB2-BD59-A6C34878D82A}">
                    <a16:rowId xmlns:a16="http://schemas.microsoft.com/office/drawing/2014/main" val="742644357"/>
                  </a:ext>
                </a:extLst>
              </a:tr>
              <a:tr h="230830">
                <a:tc vMerge="1">
                  <a:txBody>
                    <a:bodyPr/>
                    <a:lstStyle/>
                    <a:p>
                      <a:endParaRPr lang="en-US"/>
                    </a:p>
                  </a:txBody>
                  <a:tcPr/>
                </a:tc>
                <a:tc>
                  <a:txBody>
                    <a:bodyPr/>
                    <a:lstStyle/>
                    <a:p>
                      <a:pPr algn="l" fontAlgn="ctr">
                        <a:spcBef>
                          <a:spcPts val="0"/>
                        </a:spcBef>
                        <a:spcAft>
                          <a:spcPts val="0"/>
                        </a:spcAft>
                      </a:pPr>
                      <a:r>
                        <a:rPr lang="en-US" sz="1600" b="0" i="0" u="none" strike="noStrike">
                          <a:solidFill>
                            <a:srgbClr val="000000"/>
                          </a:solidFill>
                          <a:effectLst/>
                          <a:latin typeface="Calibri"/>
                        </a:rPr>
                        <a:t>Contacts Count 12 mon</a:t>
                      </a:r>
                      <a:endParaRPr lang="en-US" sz="2600" b="0" i="0" u="none" strike="noStrike">
                        <a:effectLst/>
                        <a:latin typeface="Calibri"/>
                      </a:endParaRPr>
                    </a:p>
                  </a:txBody>
                  <a:tcPr marL="13717" marR="13717" marT="13717" marB="0" anchor="ctr"/>
                </a:tc>
                <a:tc>
                  <a:txBody>
                    <a:bodyPr/>
                    <a:lstStyle/>
                    <a:p>
                      <a:pPr algn="ctr" fontAlgn="b">
                        <a:spcBef>
                          <a:spcPts val="0"/>
                        </a:spcBef>
                        <a:spcAft>
                          <a:spcPts val="0"/>
                        </a:spcAft>
                      </a:pPr>
                      <a:r>
                        <a:rPr lang="en-US" sz="1600" b="0" i="0" u="none" strike="noStrike">
                          <a:solidFill>
                            <a:srgbClr val="000000"/>
                          </a:solidFill>
                          <a:effectLst/>
                          <a:latin typeface="Calibri"/>
                        </a:rPr>
                        <a:t>-0.054</a:t>
                      </a:r>
                      <a:endParaRPr lang="en-US" sz="2600" b="0" i="0" u="none" strike="noStrike">
                        <a:effectLst/>
                        <a:latin typeface="Calibri"/>
                      </a:endParaRPr>
                    </a:p>
                  </a:txBody>
                  <a:tcPr marL="13717" marR="13717" marT="13717" marB="0" anchor="b"/>
                </a:tc>
                <a:extLst>
                  <a:ext uri="{0D108BD9-81ED-4DB2-BD59-A6C34878D82A}">
                    <a16:rowId xmlns:a16="http://schemas.microsoft.com/office/drawing/2014/main" val="868637243"/>
                  </a:ext>
                </a:extLst>
              </a:tr>
              <a:tr h="230830">
                <a:tc vMerge="1">
                  <a:txBody>
                    <a:bodyPr/>
                    <a:lstStyle/>
                    <a:p>
                      <a:endParaRPr lang="en-US"/>
                    </a:p>
                  </a:txBody>
                  <a:tcPr/>
                </a:tc>
                <a:tc>
                  <a:txBody>
                    <a:bodyPr/>
                    <a:lstStyle/>
                    <a:p>
                      <a:pPr lvl="0" algn="l">
                        <a:spcBef>
                          <a:spcPts val="0"/>
                        </a:spcBef>
                        <a:spcAft>
                          <a:spcPts val="0"/>
                        </a:spcAft>
                        <a:buNone/>
                      </a:pPr>
                      <a:r>
                        <a:rPr lang="en-US" sz="1600" b="0" i="0" u="none" strike="noStrike">
                          <a:solidFill>
                            <a:srgbClr val="000000"/>
                          </a:solidFill>
                          <a:effectLst/>
                          <a:latin typeface="Calibri"/>
                        </a:rPr>
                        <a:t>T Education Level</a:t>
                      </a:r>
                    </a:p>
                  </a:txBody>
                  <a:tcPr marL="13717" marR="13717" marT="13717" marB="0"/>
                </a:tc>
                <a:tc>
                  <a:txBody>
                    <a:bodyPr/>
                    <a:lstStyle/>
                    <a:p>
                      <a:pPr lvl="0" algn="ctr">
                        <a:spcBef>
                          <a:spcPts val="0"/>
                        </a:spcBef>
                        <a:spcAft>
                          <a:spcPts val="0"/>
                        </a:spcAft>
                        <a:buNone/>
                      </a:pPr>
                      <a:r>
                        <a:rPr lang="en-US" sz="1600" b="0" i="0" u="none" strike="noStrike">
                          <a:solidFill>
                            <a:srgbClr val="000000"/>
                          </a:solidFill>
                          <a:effectLst/>
                          <a:latin typeface="Calibri"/>
                        </a:rPr>
                        <a:t>-0.0097</a:t>
                      </a:r>
                    </a:p>
                  </a:txBody>
                  <a:tcPr marL="13717" marR="13717" marT="13717" marB="0"/>
                </a:tc>
                <a:extLst>
                  <a:ext uri="{0D108BD9-81ED-4DB2-BD59-A6C34878D82A}">
                    <a16:rowId xmlns:a16="http://schemas.microsoft.com/office/drawing/2014/main" val="3780754200"/>
                  </a:ext>
                </a:extLst>
              </a:tr>
              <a:tr h="230830">
                <a:tc vMerge="1">
                  <a:txBody>
                    <a:bodyPr/>
                    <a:lstStyle/>
                    <a:p>
                      <a:endParaRPr lang="en-US"/>
                    </a:p>
                  </a:txBody>
                  <a:tcPr/>
                </a:tc>
                <a:tc>
                  <a:txBody>
                    <a:bodyPr/>
                    <a:lstStyle/>
                    <a:p>
                      <a:pPr algn="l" fontAlgn="ctr">
                        <a:spcBef>
                          <a:spcPts val="0"/>
                        </a:spcBef>
                        <a:spcAft>
                          <a:spcPts val="0"/>
                        </a:spcAft>
                      </a:pPr>
                      <a:r>
                        <a:rPr lang="en-US" sz="1600" b="0" i="0" u="none" strike="noStrike">
                          <a:solidFill>
                            <a:srgbClr val="000000"/>
                          </a:solidFill>
                          <a:effectLst/>
                          <a:latin typeface="Calibri"/>
                        </a:rPr>
                        <a:t>Credit Limit</a:t>
                      </a:r>
                      <a:endParaRPr lang="en-US" sz="2600" b="0" i="0" u="none" strike="noStrike">
                        <a:effectLst/>
                        <a:latin typeface="Calibri"/>
                      </a:endParaRPr>
                    </a:p>
                  </a:txBody>
                  <a:tcPr marL="13717" marR="13717" marT="13717" marB="0" anchor="ctr"/>
                </a:tc>
                <a:tc>
                  <a:txBody>
                    <a:bodyPr/>
                    <a:lstStyle/>
                    <a:p>
                      <a:pPr algn="ctr" fontAlgn="b">
                        <a:spcBef>
                          <a:spcPts val="0"/>
                        </a:spcBef>
                        <a:spcAft>
                          <a:spcPts val="0"/>
                        </a:spcAft>
                      </a:pPr>
                      <a:r>
                        <a:rPr lang="en-US" sz="1600" b="0" i="0" u="none" strike="noStrike">
                          <a:solidFill>
                            <a:srgbClr val="000000"/>
                          </a:solidFill>
                          <a:effectLst/>
                          <a:latin typeface="Calibri"/>
                        </a:rPr>
                        <a:t>0.042</a:t>
                      </a:r>
                      <a:endParaRPr lang="en-US" sz="2600" b="0" i="0" u="none" strike="noStrike">
                        <a:effectLst/>
                        <a:latin typeface="Calibri"/>
                      </a:endParaRPr>
                    </a:p>
                  </a:txBody>
                  <a:tcPr marL="13717" marR="13717" marT="13717" marB="0" anchor="b"/>
                </a:tc>
                <a:extLst>
                  <a:ext uri="{0D108BD9-81ED-4DB2-BD59-A6C34878D82A}">
                    <a16:rowId xmlns:a16="http://schemas.microsoft.com/office/drawing/2014/main" val="2408385419"/>
                  </a:ext>
                </a:extLst>
              </a:tr>
              <a:tr h="230830">
                <a:tc vMerge="1">
                  <a:txBody>
                    <a:bodyPr/>
                    <a:lstStyle/>
                    <a:p>
                      <a:endParaRPr lang="en-US"/>
                    </a:p>
                  </a:txBody>
                  <a:tcPr/>
                </a:tc>
                <a:tc>
                  <a:txBody>
                    <a:bodyPr/>
                    <a:lstStyle/>
                    <a:p>
                      <a:pPr lvl="0" algn="l">
                        <a:spcBef>
                          <a:spcPts val="0"/>
                        </a:spcBef>
                        <a:spcAft>
                          <a:spcPts val="0"/>
                        </a:spcAft>
                        <a:buNone/>
                      </a:pPr>
                      <a:r>
                        <a:rPr lang="en-US" sz="1600" b="0" i="0" u="none" strike="noStrike">
                          <a:solidFill>
                            <a:srgbClr val="000000"/>
                          </a:solidFill>
                          <a:effectLst/>
                          <a:latin typeface="Calibri"/>
                        </a:rPr>
                        <a:t>T Income Category</a:t>
                      </a:r>
                    </a:p>
                  </a:txBody>
                  <a:tcPr marL="13717" marR="13717" marT="13717" marB="0"/>
                </a:tc>
                <a:tc>
                  <a:txBody>
                    <a:bodyPr/>
                    <a:lstStyle/>
                    <a:p>
                      <a:pPr lvl="0" algn="ctr">
                        <a:spcBef>
                          <a:spcPts val="0"/>
                        </a:spcBef>
                        <a:spcAft>
                          <a:spcPts val="0"/>
                        </a:spcAft>
                        <a:buNone/>
                      </a:pPr>
                      <a:r>
                        <a:rPr lang="en-US" sz="1600" b="0" i="0" u="none" strike="noStrike">
                          <a:solidFill>
                            <a:srgbClr val="000000"/>
                          </a:solidFill>
                          <a:effectLst/>
                          <a:latin typeface="Calibri"/>
                        </a:rPr>
                        <a:t>0.033</a:t>
                      </a:r>
                    </a:p>
                  </a:txBody>
                  <a:tcPr marL="13717" marR="13717" marT="13717" marB="0"/>
                </a:tc>
                <a:extLst>
                  <a:ext uri="{0D108BD9-81ED-4DB2-BD59-A6C34878D82A}">
                    <a16:rowId xmlns:a16="http://schemas.microsoft.com/office/drawing/2014/main" val="3011107262"/>
                  </a:ext>
                </a:extLst>
              </a:tr>
              <a:tr h="230830">
                <a:tc vMerge="1">
                  <a:txBody>
                    <a:bodyPr/>
                    <a:lstStyle/>
                    <a:p>
                      <a:endParaRPr lang="en-US"/>
                    </a:p>
                  </a:txBody>
                  <a:tcPr/>
                </a:tc>
                <a:tc>
                  <a:txBody>
                    <a:bodyPr/>
                    <a:lstStyle/>
                    <a:p>
                      <a:pPr algn="l" fontAlgn="ctr">
                        <a:spcBef>
                          <a:spcPts val="0"/>
                        </a:spcBef>
                        <a:spcAft>
                          <a:spcPts val="0"/>
                        </a:spcAft>
                      </a:pPr>
                      <a:r>
                        <a:rPr lang="en-US" sz="1600" b="0" i="0" u="none" strike="noStrike">
                          <a:solidFill>
                            <a:srgbClr val="000000"/>
                          </a:solidFill>
                          <a:effectLst/>
                          <a:latin typeface="Calibri"/>
                        </a:rPr>
                        <a:t>Avg Open To Buy</a:t>
                      </a:r>
                      <a:endParaRPr lang="en-US" sz="2600" b="0" i="0" u="none" strike="noStrike">
                        <a:effectLst/>
                        <a:latin typeface="Calibri"/>
                      </a:endParaRPr>
                    </a:p>
                  </a:txBody>
                  <a:tcPr marL="13717" marR="13717" marT="13717" marB="0" anchor="ctr"/>
                </a:tc>
                <a:tc>
                  <a:txBody>
                    <a:bodyPr/>
                    <a:lstStyle/>
                    <a:p>
                      <a:pPr algn="ctr" fontAlgn="b">
                        <a:spcBef>
                          <a:spcPts val="0"/>
                        </a:spcBef>
                        <a:spcAft>
                          <a:spcPts val="0"/>
                        </a:spcAft>
                      </a:pPr>
                      <a:r>
                        <a:rPr lang="en-US" sz="1600" b="0" i="0" u="none" strike="noStrike">
                          <a:solidFill>
                            <a:srgbClr val="000000"/>
                          </a:solidFill>
                          <a:effectLst/>
                          <a:latin typeface="Calibri"/>
                        </a:rPr>
                        <a:t>-0.047</a:t>
                      </a:r>
                      <a:endParaRPr lang="en-US" sz="2600" b="0" i="0" u="none" strike="noStrike">
                        <a:effectLst/>
                        <a:latin typeface="Calibri"/>
                      </a:endParaRPr>
                    </a:p>
                  </a:txBody>
                  <a:tcPr marL="13717" marR="13717" marT="13717" marB="0" anchor="b"/>
                </a:tc>
                <a:extLst>
                  <a:ext uri="{0D108BD9-81ED-4DB2-BD59-A6C34878D82A}">
                    <a16:rowId xmlns:a16="http://schemas.microsoft.com/office/drawing/2014/main" val="3705996640"/>
                  </a:ext>
                </a:extLst>
              </a:tr>
              <a:tr h="230830">
                <a:tc vMerge="1">
                  <a:txBody>
                    <a:bodyPr/>
                    <a:lstStyle/>
                    <a:p>
                      <a:endParaRPr lang="en-US"/>
                    </a:p>
                  </a:txBody>
                  <a:tcPr/>
                </a:tc>
                <a:tc>
                  <a:txBody>
                    <a:bodyPr/>
                    <a:lstStyle/>
                    <a:p>
                      <a:pPr algn="l" fontAlgn="ctr">
                        <a:spcBef>
                          <a:spcPts val="0"/>
                        </a:spcBef>
                        <a:spcAft>
                          <a:spcPts val="0"/>
                        </a:spcAft>
                      </a:pPr>
                      <a:r>
                        <a:rPr lang="en-US" sz="1600" b="0" i="0" u="none" strike="noStrike">
                          <a:solidFill>
                            <a:srgbClr val="000000"/>
                          </a:solidFill>
                          <a:effectLst/>
                          <a:latin typeface="Calibri"/>
                        </a:rPr>
                        <a:t>Total Amt Chng Q4 Q1</a:t>
                      </a:r>
                      <a:endParaRPr lang="en-US" sz="2600" b="0" i="0" u="none" strike="noStrike">
                        <a:effectLst/>
                        <a:latin typeface="Calibri"/>
                      </a:endParaRPr>
                    </a:p>
                  </a:txBody>
                  <a:tcPr marL="13717" marR="13717" marT="13717" marB="0" anchor="ctr"/>
                </a:tc>
                <a:tc>
                  <a:txBody>
                    <a:bodyPr/>
                    <a:lstStyle/>
                    <a:p>
                      <a:pPr algn="ctr" fontAlgn="b">
                        <a:spcBef>
                          <a:spcPts val="0"/>
                        </a:spcBef>
                        <a:spcAft>
                          <a:spcPts val="0"/>
                        </a:spcAft>
                      </a:pPr>
                      <a:r>
                        <a:rPr lang="en-US" sz="1600" b="0" i="0" u="none" strike="noStrike">
                          <a:solidFill>
                            <a:srgbClr val="000000"/>
                          </a:solidFill>
                          <a:effectLst/>
                          <a:latin typeface="Calibri"/>
                        </a:rPr>
                        <a:t>0.059</a:t>
                      </a:r>
                      <a:endParaRPr lang="en-US" sz="2600" b="0" i="0" u="none" strike="noStrike">
                        <a:effectLst/>
                        <a:latin typeface="Calibri"/>
                      </a:endParaRPr>
                    </a:p>
                  </a:txBody>
                  <a:tcPr marL="13717" marR="13717" marT="13717" marB="0" anchor="b"/>
                </a:tc>
                <a:extLst>
                  <a:ext uri="{0D108BD9-81ED-4DB2-BD59-A6C34878D82A}">
                    <a16:rowId xmlns:a16="http://schemas.microsoft.com/office/drawing/2014/main" val="824642693"/>
                  </a:ext>
                </a:extLst>
              </a:tr>
              <a:tr h="230830">
                <a:tc vMerge="1">
                  <a:txBody>
                    <a:bodyPr/>
                    <a:lstStyle/>
                    <a:p>
                      <a:endParaRPr lang="en-US"/>
                    </a:p>
                  </a:txBody>
                  <a:tcPr/>
                </a:tc>
                <a:tc>
                  <a:txBody>
                    <a:bodyPr/>
                    <a:lstStyle/>
                    <a:p>
                      <a:pPr algn="l" fontAlgn="ctr">
                        <a:spcBef>
                          <a:spcPts val="0"/>
                        </a:spcBef>
                        <a:spcAft>
                          <a:spcPts val="0"/>
                        </a:spcAft>
                      </a:pPr>
                      <a:r>
                        <a:rPr lang="en-US" sz="1600" b="0" i="0" u="none" strike="noStrike">
                          <a:solidFill>
                            <a:srgbClr val="000000"/>
                          </a:solidFill>
                          <a:effectLst/>
                          <a:latin typeface="Calibri"/>
                        </a:rPr>
                        <a:t>Total Trans Amt</a:t>
                      </a:r>
                      <a:endParaRPr lang="en-US" sz="2600" b="0" i="0" u="none" strike="noStrike">
                        <a:effectLst/>
                        <a:latin typeface="Calibri"/>
                      </a:endParaRPr>
                    </a:p>
                  </a:txBody>
                  <a:tcPr marL="13717" marR="13717" marT="13717" marB="0" anchor="ctr"/>
                </a:tc>
                <a:tc>
                  <a:txBody>
                    <a:bodyPr/>
                    <a:lstStyle/>
                    <a:p>
                      <a:pPr algn="ctr" fontAlgn="b">
                        <a:spcBef>
                          <a:spcPts val="0"/>
                        </a:spcBef>
                        <a:spcAft>
                          <a:spcPts val="0"/>
                        </a:spcAft>
                      </a:pPr>
                      <a:r>
                        <a:rPr lang="en-US" sz="1600" b="0" i="0" u="none" strike="noStrike">
                          <a:solidFill>
                            <a:srgbClr val="000000"/>
                          </a:solidFill>
                          <a:effectLst/>
                          <a:latin typeface="Calibri"/>
                        </a:rPr>
                        <a:t>0.063</a:t>
                      </a:r>
                      <a:endParaRPr lang="en-US" sz="2600" b="0" i="0" u="none" strike="noStrike">
                        <a:effectLst/>
                        <a:latin typeface="Calibri"/>
                      </a:endParaRPr>
                    </a:p>
                  </a:txBody>
                  <a:tcPr marL="13717" marR="13717" marT="13717" marB="0" anchor="b"/>
                </a:tc>
                <a:extLst>
                  <a:ext uri="{0D108BD9-81ED-4DB2-BD59-A6C34878D82A}">
                    <a16:rowId xmlns:a16="http://schemas.microsoft.com/office/drawing/2014/main" val="3759877953"/>
                  </a:ext>
                </a:extLst>
              </a:tr>
              <a:tr h="230830">
                <a:tc vMerge="1">
                  <a:txBody>
                    <a:bodyPr/>
                    <a:lstStyle/>
                    <a:p>
                      <a:endParaRPr lang="en-US"/>
                    </a:p>
                  </a:txBody>
                  <a:tcPr/>
                </a:tc>
                <a:tc>
                  <a:txBody>
                    <a:bodyPr/>
                    <a:lstStyle/>
                    <a:p>
                      <a:pPr algn="l" fontAlgn="ctr">
                        <a:spcBef>
                          <a:spcPts val="0"/>
                        </a:spcBef>
                        <a:spcAft>
                          <a:spcPts val="0"/>
                        </a:spcAft>
                      </a:pPr>
                      <a:r>
                        <a:rPr lang="en-US" sz="1600" b="0" i="0" u="none" strike="noStrike" dirty="0">
                          <a:solidFill>
                            <a:srgbClr val="000000"/>
                          </a:solidFill>
                          <a:effectLst/>
                          <a:latin typeface="Calibri"/>
                        </a:rPr>
                        <a:t>Total Trans Ct</a:t>
                      </a:r>
                      <a:endParaRPr lang="en-US" sz="2600" b="0" i="0" u="none" strike="noStrike" dirty="0">
                        <a:effectLst/>
                        <a:latin typeface="Calibri"/>
                      </a:endParaRPr>
                    </a:p>
                  </a:txBody>
                  <a:tcPr marL="13717" marR="13717" marT="13717" marB="0" anchor="ctr"/>
                </a:tc>
                <a:tc>
                  <a:txBody>
                    <a:bodyPr/>
                    <a:lstStyle/>
                    <a:p>
                      <a:pPr algn="ctr" fontAlgn="b">
                        <a:spcBef>
                          <a:spcPts val="0"/>
                        </a:spcBef>
                        <a:spcAft>
                          <a:spcPts val="0"/>
                        </a:spcAft>
                      </a:pPr>
                      <a:r>
                        <a:rPr lang="en-US" sz="1600" b="0" i="0" u="none" strike="noStrike">
                          <a:solidFill>
                            <a:srgbClr val="000000"/>
                          </a:solidFill>
                          <a:effectLst/>
                          <a:latin typeface="Calibri"/>
                        </a:rPr>
                        <a:t>0.055</a:t>
                      </a:r>
                      <a:endParaRPr lang="en-US" sz="2600" b="0" i="0" u="none" strike="noStrike">
                        <a:effectLst/>
                        <a:latin typeface="Calibri"/>
                      </a:endParaRPr>
                    </a:p>
                  </a:txBody>
                  <a:tcPr marL="13717" marR="13717" marT="13717" marB="0" anchor="b"/>
                </a:tc>
                <a:extLst>
                  <a:ext uri="{0D108BD9-81ED-4DB2-BD59-A6C34878D82A}">
                    <a16:rowId xmlns:a16="http://schemas.microsoft.com/office/drawing/2014/main" val="2905785971"/>
                  </a:ext>
                </a:extLst>
              </a:tr>
              <a:tr h="230830">
                <a:tc vMerge="1">
                  <a:txBody>
                    <a:bodyPr/>
                    <a:lstStyle/>
                    <a:p>
                      <a:endParaRPr lang="en-US"/>
                    </a:p>
                  </a:txBody>
                  <a:tcPr/>
                </a:tc>
                <a:tc>
                  <a:txBody>
                    <a:bodyPr/>
                    <a:lstStyle/>
                    <a:p>
                      <a:pPr algn="l" fontAlgn="ctr">
                        <a:spcBef>
                          <a:spcPts val="0"/>
                        </a:spcBef>
                        <a:spcAft>
                          <a:spcPts val="0"/>
                        </a:spcAft>
                      </a:pPr>
                      <a:r>
                        <a:rPr lang="en-US" sz="1600" b="0" i="0" u="none" strike="noStrike" dirty="0">
                          <a:solidFill>
                            <a:srgbClr val="000000"/>
                          </a:solidFill>
                          <a:effectLst/>
                          <a:latin typeface="Calibri"/>
                        </a:rPr>
                        <a:t>Total Ct Chng Q4 Q1</a:t>
                      </a:r>
                      <a:endParaRPr lang="en-US" sz="2600" b="0" i="0" u="none" strike="noStrike" dirty="0">
                        <a:effectLst/>
                        <a:latin typeface="Calibri"/>
                      </a:endParaRPr>
                    </a:p>
                  </a:txBody>
                  <a:tcPr marL="13717" marR="13717" marT="13717" marB="0" anchor="ctr"/>
                </a:tc>
                <a:tc>
                  <a:txBody>
                    <a:bodyPr/>
                    <a:lstStyle/>
                    <a:p>
                      <a:pPr algn="ctr" fontAlgn="b">
                        <a:spcBef>
                          <a:spcPts val="0"/>
                        </a:spcBef>
                        <a:spcAft>
                          <a:spcPts val="0"/>
                        </a:spcAft>
                      </a:pPr>
                      <a:r>
                        <a:rPr lang="en-US" sz="1600" b="0" i="0" u="none" strike="noStrike">
                          <a:solidFill>
                            <a:srgbClr val="000000"/>
                          </a:solidFill>
                          <a:effectLst/>
                          <a:latin typeface="Calibri"/>
                        </a:rPr>
                        <a:t>0.09</a:t>
                      </a:r>
                      <a:endParaRPr lang="en-US" sz="2600" b="0" i="0" u="none" strike="noStrike">
                        <a:effectLst/>
                        <a:latin typeface="Calibri"/>
                      </a:endParaRPr>
                    </a:p>
                  </a:txBody>
                  <a:tcPr marL="13717" marR="13717" marT="13717" marB="0" anchor="b"/>
                </a:tc>
                <a:extLst>
                  <a:ext uri="{0D108BD9-81ED-4DB2-BD59-A6C34878D82A}">
                    <a16:rowId xmlns:a16="http://schemas.microsoft.com/office/drawing/2014/main" val="1390494881"/>
                  </a:ext>
                </a:extLst>
              </a:tr>
              <a:tr h="230830">
                <a:tc vMerge="1">
                  <a:txBody>
                    <a:bodyPr/>
                    <a:lstStyle/>
                    <a:p>
                      <a:endParaRPr lang="en-US"/>
                    </a:p>
                  </a:txBody>
                  <a:tcPr/>
                </a:tc>
                <a:tc>
                  <a:txBody>
                    <a:bodyPr/>
                    <a:lstStyle/>
                    <a:p>
                      <a:pPr algn="l" fontAlgn="ctr">
                        <a:spcBef>
                          <a:spcPts val="0"/>
                        </a:spcBef>
                        <a:spcAft>
                          <a:spcPts val="0"/>
                        </a:spcAft>
                      </a:pPr>
                      <a:r>
                        <a:rPr lang="en-US" sz="1600" b="0" i="0" u="none" strike="noStrike" dirty="0">
                          <a:solidFill>
                            <a:srgbClr val="C65911"/>
                          </a:solidFill>
                          <a:effectLst/>
                          <a:latin typeface="Calibri"/>
                        </a:rPr>
                        <a:t>Avg Utilization Ratio</a:t>
                      </a:r>
                      <a:endParaRPr lang="en-US" sz="2600" b="0" i="0" u="none" strike="noStrike" dirty="0">
                        <a:effectLst/>
                        <a:latin typeface="Calibri"/>
                      </a:endParaRPr>
                    </a:p>
                  </a:txBody>
                  <a:tcPr marL="13717" marR="13717" marT="13717" marB="0" anchor="ctr"/>
                </a:tc>
                <a:tc>
                  <a:txBody>
                    <a:bodyPr/>
                    <a:lstStyle/>
                    <a:p>
                      <a:pPr algn="ctr" fontAlgn="b">
                        <a:spcBef>
                          <a:spcPts val="0"/>
                        </a:spcBef>
                        <a:spcAft>
                          <a:spcPts val="0"/>
                        </a:spcAft>
                      </a:pPr>
                      <a:r>
                        <a:rPr lang="en-US" sz="1600" b="0" i="0" u="none" strike="noStrike" dirty="0">
                          <a:solidFill>
                            <a:srgbClr val="C65911"/>
                          </a:solidFill>
                          <a:effectLst/>
                          <a:latin typeface="Calibri"/>
                        </a:rPr>
                        <a:t>0.624</a:t>
                      </a:r>
                      <a:endParaRPr lang="en-US" sz="2600" b="0" i="0" u="none" strike="noStrike" dirty="0">
                        <a:effectLst/>
                        <a:latin typeface="Calibri"/>
                      </a:endParaRPr>
                    </a:p>
                  </a:txBody>
                  <a:tcPr marL="13717" marR="13717" marT="13717" marB="0" anchor="b"/>
                </a:tc>
                <a:extLst>
                  <a:ext uri="{0D108BD9-81ED-4DB2-BD59-A6C34878D82A}">
                    <a16:rowId xmlns:a16="http://schemas.microsoft.com/office/drawing/2014/main" val="704161439"/>
                  </a:ext>
                </a:extLst>
              </a:tr>
            </a:tbl>
          </a:graphicData>
        </a:graphic>
      </p:graphicFrame>
      <p:sp>
        <p:nvSpPr>
          <p:cNvPr id="4" name="Rectangle 3">
            <a:extLst>
              <a:ext uri="{FF2B5EF4-FFF2-40B4-BE49-F238E27FC236}">
                <a16:creationId xmlns:a16="http://schemas.microsoft.com/office/drawing/2014/main" id="{28EE4191-48B4-44A2-A8B4-3018E194B1D0}"/>
              </a:ext>
            </a:extLst>
          </p:cNvPr>
          <p:cNvSpPr/>
          <p:nvPr/>
        </p:nvSpPr>
        <p:spPr>
          <a:xfrm>
            <a:off x="1278330" y="2162406"/>
            <a:ext cx="3697744" cy="769441"/>
          </a:xfrm>
          <a:prstGeom prst="rect">
            <a:avLst/>
          </a:prstGeom>
        </p:spPr>
        <p:txBody>
          <a:bodyPr wrap="square">
            <a:spAutoFit/>
          </a:bodyPr>
          <a:lstStyle/>
          <a:p>
            <a:r>
              <a:rPr lang="en-US" sz="2200" b="1" dirty="0"/>
              <a:t>Association with Other Variables- Correlation</a:t>
            </a:r>
          </a:p>
        </p:txBody>
      </p:sp>
      <p:sp>
        <p:nvSpPr>
          <p:cNvPr id="8" name="Title 1">
            <a:extLst>
              <a:ext uri="{FF2B5EF4-FFF2-40B4-BE49-F238E27FC236}">
                <a16:creationId xmlns:a16="http://schemas.microsoft.com/office/drawing/2014/main" id="{AF8133A5-2805-4D3E-842D-548D910F8582}"/>
              </a:ext>
            </a:extLst>
          </p:cNvPr>
          <p:cNvSpPr>
            <a:spLocks noGrp="1"/>
          </p:cNvSpPr>
          <p:nvPr>
            <p:ph type="title"/>
          </p:nvPr>
        </p:nvSpPr>
        <p:spPr>
          <a:xfrm>
            <a:off x="1097280" y="286603"/>
            <a:ext cx="10058400" cy="1450757"/>
          </a:xfrm>
        </p:spPr>
        <p:txBody>
          <a:bodyPr>
            <a:normAutofit fontScale="90000"/>
          </a:bodyPr>
          <a:lstStyle/>
          <a:p>
            <a:pPr>
              <a:lnSpc>
                <a:spcPct val="150000"/>
              </a:lnSpc>
            </a:pPr>
            <a:r>
              <a:rPr lang="en-US" sz="4400" dirty="0"/>
              <a:t>3: Total Revolving  Balance</a:t>
            </a:r>
            <a:br>
              <a:rPr lang="en-US" dirty="0"/>
            </a:br>
            <a:r>
              <a:rPr lang="en-US" sz="2200" dirty="0"/>
              <a:t>by Ariful Islam</a:t>
            </a:r>
            <a:endParaRPr lang="en-US" sz="2700" dirty="0"/>
          </a:p>
        </p:txBody>
      </p:sp>
    </p:spTree>
    <p:extLst>
      <p:ext uri="{BB962C8B-B14F-4D97-AF65-F5344CB8AC3E}">
        <p14:creationId xmlns:p14="http://schemas.microsoft.com/office/powerpoint/2010/main" val="15712909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780C6D9-351A-4CBE-96F3-E191FFB9F277}"/>
              </a:ext>
            </a:extLst>
          </p:cNvPr>
          <p:cNvSpPr>
            <a:spLocks noGrp="1"/>
          </p:cNvSpPr>
          <p:nvPr>
            <p:ph idx="1"/>
          </p:nvPr>
        </p:nvSpPr>
        <p:spPr/>
        <p:txBody>
          <a:bodyPr vert="horz" lIns="0" tIns="45720" rIns="0" bIns="45720" rtlCol="0" anchor="t">
            <a:normAutofit/>
          </a:bodyPr>
          <a:lstStyle/>
          <a:p>
            <a:pPr marL="342900" indent="-342900" algn="just">
              <a:buFont typeface="Arial" panose="020F0502020204030204" pitchFamily="34" charset="0"/>
              <a:buChar char="•"/>
            </a:pPr>
            <a:r>
              <a:rPr lang="en-US" dirty="0"/>
              <a:t>It is highly likely that the customers had lower revolving balance are more likely to be </a:t>
            </a:r>
            <a:r>
              <a:rPr lang="en-US" dirty="0" err="1"/>
              <a:t>attrited</a:t>
            </a:r>
            <a:r>
              <a:rPr lang="en-US" dirty="0"/>
              <a:t>. </a:t>
            </a:r>
          </a:p>
          <a:p>
            <a:pPr marL="342900" indent="-342900" algn="just">
              <a:buFont typeface="Arial" panose="020F0502020204030204" pitchFamily="34" charset="0"/>
              <a:buChar char="•"/>
            </a:pPr>
            <a:r>
              <a:rPr lang="en-US" dirty="0"/>
              <a:t>62% of the total attrited customers had balance between $0-$500.</a:t>
            </a:r>
          </a:p>
          <a:p>
            <a:pPr marL="342900" indent="-342900" algn="just">
              <a:buFont typeface="Arial" panose="020B0604020202020204" pitchFamily="34" charset="0"/>
              <a:buChar char="•"/>
            </a:pPr>
            <a:r>
              <a:rPr lang="en-US" dirty="0"/>
              <a:t>Correlation with all other variables are weak except Avg. Utilization ratio variable.  </a:t>
            </a:r>
          </a:p>
          <a:p>
            <a:pPr marL="0" indent="0">
              <a:buNone/>
            </a:pPr>
            <a:endParaRPr lang="en-US" dirty="0"/>
          </a:p>
          <a:p>
            <a:pPr marL="0" indent="0">
              <a:buNone/>
            </a:pPr>
            <a:endParaRPr lang="en-US" dirty="0"/>
          </a:p>
        </p:txBody>
      </p:sp>
      <p:sp>
        <p:nvSpPr>
          <p:cNvPr id="4" name="Title 1">
            <a:extLst>
              <a:ext uri="{FF2B5EF4-FFF2-40B4-BE49-F238E27FC236}">
                <a16:creationId xmlns:a16="http://schemas.microsoft.com/office/drawing/2014/main" id="{D47C94D8-FAC3-4535-9C0C-307DE3B2A67D}"/>
              </a:ext>
            </a:extLst>
          </p:cNvPr>
          <p:cNvSpPr>
            <a:spLocks noGrp="1"/>
          </p:cNvSpPr>
          <p:nvPr>
            <p:ph type="title"/>
          </p:nvPr>
        </p:nvSpPr>
        <p:spPr>
          <a:xfrm>
            <a:off x="1097280" y="286603"/>
            <a:ext cx="10058400" cy="1450757"/>
          </a:xfrm>
        </p:spPr>
        <p:txBody>
          <a:bodyPr>
            <a:normAutofit fontScale="90000"/>
          </a:bodyPr>
          <a:lstStyle/>
          <a:p>
            <a:pPr>
              <a:lnSpc>
                <a:spcPct val="150000"/>
              </a:lnSpc>
            </a:pPr>
            <a:r>
              <a:rPr lang="en-US" sz="4400" dirty="0"/>
              <a:t>3: Total Revolving  Balance - Summary</a:t>
            </a:r>
            <a:br>
              <a:rPr lang="en-US" dirty="0"/>
            </a:br>
            <a:r>
              <a:rPr lang="en-US" sz="2200" dirty="0"/>
              <a:t>by Ariful Islam</a:t>
            </a:r>
            <a:endParaRPr lang="en-US" sz="2700" dirty="0"/>
          </a:p>
        </p:txBody>
      </p:sp>
    </p:spTree>
    <p:extLst>
      <p:ext uri="{BB962C8B-B14F-4D97-AF65-F5344CB8AC3E}">
        <p14:creationId xmlns:p14="http://schemas.microsoft.com/office/powerpoint/2010/main" val="3080745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5A7EDC-5D92-4499-8A68-C33D78E24569}"/>
              </a:ext>
            </a:extLst>
          </p:cNvPr>
          <p:cNvSpPr>
            <a:spLocks noGrp="1"/>
          </p:cNvSpPr>
          <p:nvPr>
            <p:ph type="title"/>
          </p:nvPr>
        </p:nvSpPr>
        <p:spPr/>
        <p:txBody>
          <a:bodyPr/>
          <a:lstStyle/>
          <a:p>
            <a:r>
              <a:rPr lang="en-US" dirty="0"/>
              <a:t>1: EDA</a:t>
            </a:r>
          </a:p>
        </p:txBody>
      </p:sp>
    </p:spTree>
    <p:extLst>
      <p:ext uri="{BB962C8B-B14F-4D97-AF65-F5344CB8AC3E}">
        <p14:creationId xmlns:p14="http://schemas.microsoft.com/office/powerpoint/2010/main" val="21405155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1">
            <a:extLst>
              <a:ext uri="{FF2B5EF4-FFF2-40B4-BE49-F238E27FC236}">
                <a16:creationId xmlns:a16="http://schemas.microsoft.com/office/drawing/2014/main" id="{8EF626ED-D28B-4974-8386-D5FC6B49EC8C}"/>
              </a:ext>
            </a:extLst>
          </p:cNvPr>
          <p:cNvGraphicFramePr>
            <a:graphicFrameLocks noGrp="1"/>
          </p:cNvGraphicFramePr>
          <p:nvPr>
            <p:ph sz="half" idx="1"/>
          </p:nvPr>
        </p:nvGraphicFramePr>
        <p:xfrm>
          <a:off x="7124784" y="2297299"/>
          <a:ext cx="4640262" cy="3058512"/>
        </p:xfrm>
        <a:graphic>
          <a:graphicData uri="http://schemas.openxmlformats.org/drawingml/2006/table">
            <a:tbl>
              <a:tblPr firstRow="1" bandRow="1">
                <a:tableStyleId>{073A0DAA-6AF3-43AB-8588-CEC1D06C72B9}</a:tableStyleId>
              </a:tblPr>
              <a:tblGrid>
                <a:gridCol w="2320131">
                  <a:extLst>
                    <a:ext uri="{9D8B030D-6E8A-4147-A177-3AD203B41FA5}">
                      <a16:colId xmlns:a16="http://schemas.microsoft.com/office/drawing/2014/main" val="207521612"/>
                    </a:ext>
                  </a:extLst>
                </a:gridCol>
                <a:gridCol w="2320131">
                  <a:extLst>
                    <a:ext uri="{9D8B030D-6E8A-4147-A177-3AD203B41FA5}">
                      <a16:colId xmlns:a16="http://schemas.microsoft.com/office/drawing/2014/main" val="4169480824"/>
                    </a:ext>
                  </a:extLst>
                </a:gridCol>
              </a:tblGrid>
              <a:tr h="342566">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Summary Statistics</a:t>
                      </a:r>
                    </a:p>
                  </a:txBody>
                  <a:tcPr/>
                </a:tc>
                <a:tc hMerge="1">
                  <a:txBody>
                    <a:bodyPr/>
                    <a:lstStyle/>
                    <a:p>
                      <a:endParaRPr lang="en-US" dirty="0"/>
                    </a:p>
                  </a:txBody>
                  <a:tcPr/>
                </a:tc>
                <a:extLst>
                  <a:ext uri="{0D108BD9-81ED-4DB2-BD59-A6C34878D82A}">
                    <a16:rowId xmlns:a16="http://schemas.microsoft.com/office/drawing/2014/main" val="1720021272"/>
                  </a:ext>
                </a:extLst>
              </a:tr>
              <a:tr h="3425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Total Count</a:t>
                      </a:r>
                    </a:p>
                  </a:txBody>
                  <a:tcPr/>
                </a:tc>
                <a:tc>
                  <a:txBody>
                    <a:bodyPr/>
                    <a:lstStyle/>
                    <a:p>
                      <a:r>
                        <a:rPr lang="en-US" dirty="0"/>
                        <a:t>10115</a:t>
                      </a:r>
                    </a:p>
                  </a:txBody>
                  <a:tcPr/>
                </a:tc>
                <a:extLst>
                  <a:ext uri="{0D108BD9-81ED-4DB2-BD59-A6C34878D82A}">
                    <a16:rowId xmlns:a16="http://schemas.microsoft.com/office/drawing/2014/main" val="2883663134"/>
                  </a:ext>
                </a:extLst>
              </a:tr>
              <a:tr h="342566">
                <a:tc>
                  <a:txBody>
                    <a:bodyPr/>
                    <a:lstStyle/>
                    <a:p>
                      <a:r>
                        <a:rPr lang="en-US" sz="1900" dirty="0"/>
                        <a:t>Min</a:t>
                      </a:r>
                    </a:p>
                  </a:txBody>
                  <a:tcPr marL="98272" marR="98272" marT="49136" marB="49136"/>
                </a:tc>
                <a:tc>
                  <a:txBody>
                    <a:bodyPr/>
                    <a:lstStyle/>
                    <a:p>
                      <a:r>
                        <a:rPr lang="en-US" dirty="0"/>
                        <a:t>0</a:t>
                      </a:r>
                    </a:p>
                  </a:txBody>
                  <a:tcPr/>
                </a:tc>
                <a:extLst>
                  <a:ext uri="{0D108BD9-81ED-4DB2-BD59-A6C34878D82A}">
                    <a16:rowId xmlns:a16="http://schemas.microsoft.com/office/drawing/2014/main" val="3790115567"/>
                  </a:ext>
                </a:extLst>
              </a:tr>
              <a:tr h="342566">
                <a:tc>
                  <a:txBody>
                    <a:bodyPr/>
                    <a:lstStyle/>
                    <a:p>
                      <a:r>
                        <a:rPr lang="en-US" sz="1900"/>
                        <a:t>Max</a:t>
                      </a:r>
                    </a:p>
                  </a:txBody>
                  <a:tcPr marL="98272" marR="98272" marT="49136" marB="49136"/>
                </a:tc>
                <a:tc>
                  <a:txBody>
                    <a:bodyPr/>
                    <a:lstStyle/>
                    <a:p>
                      <a:r>
                        <a:rPr lang="en-US" dirty="0"/>
                        <a:t>6</a:t>
                      </a:r>
                    </a:p>
                  </a:txBody>
                  <a:tcPr/>
                </a:tc>
                <a:extLst>
                  <a:ext uri="{0D108BD9-81ED-4DB2-BD59-A6C34878D82A}">
                    <a16:rowId xmlns:a16="http://schemas.microsoft.com/office/drawing/2014/main" val="825901701"/>
                  </a:ext>
                </a:extLst>
              </a:tr>
              <a:tr h="342566">
                <a:tc>
                  <a:txBody>
                    <a:bodyPr/>
                    <a:lstStyle/>
                    <a:p>
                      <a:r>
                        <a:rPr lang="en-US" sz="1900"/>
                        <a:t>Mean</a:t>
                      </a:r>
                    </a:p>
                  </a:txBody>
                  <a:tcPr marL="98272" marR="98272" marT="49136" marB="49136"/>
                </a:tc>
                <a:tc>
                  <a:txBody>
                    <a:bodyPr/>
                    <a:lstStyle/>
                    <a:p>
                      <a:r>
                        <a:rPr lang="en-US" dirty="0"/>
                        <a:t>2.341</a:t>
                      </a:r>
                    </a:p>
                  </a:txBody>
                  <a:tcPr/>
                </a:tc>
                <a:extLst>
                  <a:ext uri="{0D108BD9-81ED-4DB2-BD59-A6C34878D82A}">
                    <a16:rowId xmlns:a16="http://schemas.microsoft.com/office/drawing/2014/main" val="1591543299"/>
                  </a:ext>
                </a:extLst>
              </a:tr>
              <a:tr h="342566">
                <a:tc>
                  <a:txBody>
                    <a:bodyPr/>
                    <a:lstStyle/>
                    <a:p>
                      <a:r>
                        <a:rPr lang="en-US" sz="1900"/>
                        <a:t>Median</a:t>
                      </a:r>
                    </a:p>
                  </a:txBody>
                  <a:tcPr marL="98272" marR="98272" marT="49136" marB="49136"/>
                </a:tc>
                <a:tc>
                  <a:txBody>
                    <a:bodyPr/>
                    <a:lstStyle/>
                    <a:p>
                      <a:r>
                        <a:rPr lang="en-US" dirty="0"/>
                        <a:t>2</a:t>
                      </a:r>
                    </a:p>
                  </a:txBody>
                  <a:tcPr/>
                </a:tc>
                <a:extLst>
                  <a:ext uri="{0D108BD9-81ED-4DB2-BD59-A6C34878D82A}">
                    <a16:rowId xmlns:a16="http://schemas.microsoft.com/office/drawing/2014/main" val="3392475328"/>
                  </a:ext>
                </a:extLst>
              </a:tr>
              <a:tr h="342566">
                <a:tc>
                  <a:txBody>
                    <a:bodyPr/>
                    <a:lstStyle/>
                    <a:p>
                      <a:r>
                        <a:rPr lang="en-US" sz="1900"/>
                        <a:t>Mode</a:t>
                      </a:r>
                    </a:p>
                  </a:txBody>
                  <a:tcPr marL="98272" marR="98272" marT="49136" marB="49136"/>
                </a:tc>
                <a:tc>
                  <a:txBody>
                    <a:bodyPr/>
                    <a:lstStyle/>
                    <a:p>
                      <a:r>
                        <a:rPr lang="en-US" dirty="0"/>
                        <a:t>3</a:t>
                      </a:r>
                    </a:p>
                  </a:txBody>
                  <a:tcPr/>
                </a:tc>
                <a:extLst>
                  <a:ext uri="{0D108BD9-81ED-4DB2-BD59-A6C34878D82A}">
                    <a16:rowId xmlns:a16="http://schemas.microsoft.com/office/drawing/2014/main" val="195764905"/>
                  </a:ext>
                </a:extLst>
              </a:tr>
              <a:tr h="342566">
                <a:tc>
                  <a:txBody>
                    <a:bodyPr/>
                    <a:lstStyle/>
                    <a:p>
                      <a:r>
                        <a:rPr lang="en-US" sz="1900" dirty="0"/>
                        <a:t>Std. Deviation</a:t>
                      </a:r>
                    </a:p>
                  </a:txBody>
                  <a:tcPr marL="98272" marR="98272" marT="49136" marB="49136"/>
                </a:tc>
                <a:tc>
                  <a:txBody>
                    <a:bodyPr/>
                    <a:lstStyle/>
                    <a:p>
                      <a:r>
                        <a:rPr lang="en-US" dirty="0"/>
                        <a:t>1.011</a:t>
                      </a:r>
                    </a:p>
                  </a:txBody>
                  <a:tcPr/>
                </a:tc>
                <a:extLst>
                  <a:ext uri="{0D108BD9-81ED-4DB2-BD59-A6C34878D82A}">
                    <a16:rowId xmlns:a16="http://schemas.microsoft.com/office/drawing/2014/main" val="4101598487"/>
                  </a:ext>
                </a:extLst>
              </a:tr>
            </a:tbl>
          </a:graphicData>
        </a:graphic>
      </p:graphicFrame>
      <p:sp>
        <p:nvSpPr>
          <p:cNvPr id="12" name="Content Placeholder 11">
            <a:extLst>
              <a:ext uri="{FF2B5EF4-FFF2-40B4-BE49-F238E27FC236}">
                <a16:creationId xmlns:a16="http://schemas.microsoft.com/office/drawing/2014/main" id="{806615F3-7B57-4174-8A9F-2D0DBBD774DA}"/>
              </a:ext>
            </a:extLst>
          </p:cNvPr>
          <p:cNvSpPr>
            <a:spLocks noGrp="1"/>
          </p:cNvSpPr>
          <p:nvPr>
            <p:ph sz="half" idx="2"/>
          </p:nvPr>
        </p:nvSpPr>
        <p:spPr>
          <a:xfrm>
            <a:off x="1342365" y="2120900"/>
            <a:ext cx="4639736" cy="3748194"/>
          </a:xfrm>
        </p:spPr>
        <p:txBody>
          <a:bodyPr/>
          <a:lstStyle/>
          <a:p>
            <a:pPr>
              <a:buFont typeface="Arial" panose="020B0604020202020204" pitchFamily="34" charset="0"/>
              <a:buChar char="•"/>
            </a:pPr>
            <a:r>
              <a:rPr lang="en-US" dirty="0"/>
              <a:t>Months inactive 12 months is the no. of months inactive in last 12 months.</a:t>
            </a:r>
          </a:p>
          <a:p>
            <a:pPr>
              <a:buFont typeface="Arial" panose="020B0604020202020204" pitchFamily="34" charset="0"/>
              <a:buChar char="•"/>
            </a:pPr>
            <a:r>
              <a:rPr lang="en-US" dirty="0"/>
              <a:t>It has discrete numerical value.</a:t>
            </a:r>
          </a:p>
          <a:p>
            <a:pPr>
              <a:buFont typeface="Arial" panose="020B0604020202020204" pitchFamily="34" charset="0"/>
              <a:buChar char="•"/>
            </a:pPr>
            <a:r>
              <a:rPr lang="en-US" dirty="0"/>
              <a:t>Value range 0-6</a:t>
            </a:r>
          </a:p>
          <a:p>
            <a:pPr>
              <a:buFont typeface="Arial" panose="020B0604020202020204" pitchFamily="34" charset="0"/>
              <a:buChar char="•"/>
            </a:pPr>
            <a:r>
              <a:rPr lang="en-US" dirty="0"/>
              <a:t>No missing value.</a:t>
            </a:r>
          </a:p>
        </p:txBody>
      </p:sp>
      <p:sp>
        <p:nvSpPr>
          <p:cNvPr id="7" name="Title 1">
            <a:extLst>
              <a:ext uri="{FF2B5EF4-FFF2-40B4-BE49-F238E27FC236}">
                <a16:creationId xmlns:a16="http://schemas.microsoft.com/office/drawing/2014/main" id="{7B8F0245-4AB7-4529-87DF-08492C87CEE2}"/>
              </a:ext>
            </a:extLst>
          </p:cNvPr>
          <p:cNvSpPr>
            <a:spLocks noGrp="1"/>
          </p:cNvSpPr>
          <p:nvPr>
            <p:ph type="title"/>
          </p:nvPr>
        </p:nvSpPr>
        <p:spPr>
          <a:xfrm>
            <a:off x="1097280" y="286603"/>
            <a:ext cx="10058400" cy="1450757"/>
          </a:xfrm>
        </p:spPr>
        <p:txBody>
          <a:bodyPr>
            <a:normAutofit fontScale="90000"/>
          </a:bodyPr>
          <a:lstStyle/>
          <a:p>
            <a:pPr>
              <a:lnSpc>
                <a:spcPct val="150000"/>
              </a:lnSpc>
            </a:pPr>
            <a:r>
              <a:rPr lang="en-US" sz="4400" dirty="0"/>
              <a:t>4: Months Inactive 12 months</a:t>
            </a:r>
            <a:br>
              <a:rPr lang="en-US" dirty="0"/>
            </a:br>
            <a:r>
              <a:rPr lang="en-US" sz="2200" dirty="0"/>
              <a:t>by Ariful Islam</a:t>
            </a:r>
            <a:endParaRPr lang="en-US" sz="2700" dirty="0"/>
          </a:p>
        </p:txBody>
      </p:sp>
    </p:spTree>
    <p:extLst>
      <p:ext uri="{BB962C8B-B14F-4D97-AF65-F5344CB8AC3E}">
        <p14:creationId xmlns:p14="http://schemas.microsoft.com/office/powerpoint/2010/main" val="3519806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4">
            <a:extLst>
              <a:ext uri="{FF2B5EF4-FFF2-40B4-BE49-F238E27FC236}">
                <a16:creationId xmlns:a16="http://schemas.microsoft.com/office/drawing/2014/main" id="{206F1494-178C-4947-8125-064747298939}"/>
              </a:ext>
            </a:extLst>
          </p:cNvPr>
          <p:cNvGraphicFramePr>
            <a:graphicFrameLocks noGrp="1"/>
          </p:cNvGraphicFramePr>
          <p:nvPr/>
        </p:nvGraphicFramePr>
        <p:xfrm>
          <a:off x="494951" y="1984553"/>
          <a:ext cx="4420998" cy="4189743"/>
        </p:xfrm>
        <a:graphic>
          <a:graphicData uri="http://schemas.openxmlformats.org/drawingml/2006/table">
            <a:tbl>
              <a:tblPr firstRow="1" bandRow="1">
                <a:tableStyleId>{073A0DAA-6AF3-43AB-8588-CEC1D06C72B9}</a:tableStyleId>
              </a:tblPr>
              <a:tblGrid>
                <a:gridCol w="736833">
                  <a:extLst>
                    <a:ext uri="{9D8B030D-6E8A-4147-A177-3AD203B41FA5}">
                      <a16:colId xmlns:a16="http://schemas.microsoft.com/office/drawing/2014/main" val="4262788063"/>
                    </a:ext>
                  </a:extLst>
                </a:gridCol>
                <a:gridCol w="736833">
                  <a:extLst>
                    <a:ext uri="{9D8B030D-6E8A-4147-A177-3AD203B41FA5}">
                      <a16:colId xmlns:a16="http://schemas.microsoft.com/office/drawing/2014/main" val="394125749"/>
                    </a:ext>
                  </a:extLst>
                </a:gridCol>
                <a:gridCol w="736833">
                  <a:extLst>
                    <a:ext uri="{9D8B030D-6E8A-4147-A177-3AD203B41FA5}">
                      <a16:colId xmlns:a16="http://schemas.microsoft.com/office/drawing/2014/main" val="249342354"/>
                    </a:ext>
                  </a:extLst>
                </a:gridCol>
                <a:gridCol w="736833">
                  <a:extLst>
                    <a:ext uri="{9D8B030D-6E8A-4147-A177-3AD203B41FA5}">
                      <a16:colId xmlns:a16="http://schemas.microsoft.com/office/drawing/2014/main" val="1947399877"/>
                    </a:ext>
                  </a:extLst>
                </a:gridCol>
                <a:gridCol w="736833">
                  <a:extLst>
                    <a:ext uri="{9D8B030D-6E8A-4147-A177-3AD203B41FA5}">
                      <a16:colId xmlns:a16="http://schemas.microsoft.com/office/drawing/2014/main" val="2411157498"/>
                    </a:ext>
                  </a:extLst>
                </a:gridCol>
                <a:gridCol w="736833">
                  <a:extLst>
                    <a:ext uri="{9D8B030D-6E8A-4147-A177-3AD203B41FA5}">
                      <a16:colId xmlns:a16="http://schemas.microsoft.com/office/drawing/2014/main" val="3650293315"/>
                    </a:ext>
                  </a:extLst>
                </a:gridCol>
              </a:tblGrid>
              <a:tr h="465527">
                <a:tc>
                  <a:txBody>
                    <a:bodyPr/>
                    <a:lstStyle/>
                    <a:p>
                      <a:endParaRPr lang="en-US" dirty="0"/>
                    </a:p>
                  </a:txBody>
                  <a:tcPr/>
                </a:tc>
                <a:tc>
                  <a:txBody>
                    <a:bodyPr/>
                    <a:lstStyle/>
                    <a:p>
                      <a:endParaRPr lang="en-US" dirty="0"/>
                    </a:p>
                  </a:txBody>
                  <a:tcPr/>
                </a:tc>
                <a:tc>
                  <a:txBody>
                    <a:bodyPr/>
                    <a:lstStyle/>
                    <a:p>
                      <a:pPr algn="ctr"/>
                      <a:r>
                        <a:rPr lang="en-US" sz="1000" dirty="0"/>
                        <a:t>Existing Cust.</a:t>
                      </a:r>
                      <a:endParaRPr lang="en-US" sz="1700" dirty="0"/>
                    </a:p>
                  </a:txBody>
                  <a:tcPr marL="87548" marR="87548" marT="43774" marB="43774"/>
                </a:tc>
                <a:tc>
                  <a:txBody>
                    <a:bodyPr/>
                    <a:lstStyle/>
                    <a:p>
                      <a:pPr algn="ctr"/>
                      <a:r>
                        <a:rPr lang="en-US" sz="1000"/>
                        <a:t>Existing %</a:t>
                      </a:r>
                    </a:p>
                  </a:txBody>
                  <a:tcPr marL="87548" marR="87548" marT="43774" marB="43774"/>
                </a:tc>
                <a:tc>
                  <a:txBody>
                    <a:bodyPr/>
                    <a:lstStyle/>
                    <a:p>
                      <a:pPr algn="ctr"/>
                      <a:r>
                        <a:rPr lang="en-US" sz="1000" err="1"/>
                        <a:t>Attrited</a:t>
                      </a:r>
                      <a:r>
                        <a:rPr lang="en-US" sz="1000"/>
                        <a:t> Cust.</a:t>
                      </a:r>
                    </a:p>
                  </a:txBody>
                  <a:tcPr marL="87548" marR="87548" marT="43774" marB="43774"/>
                </a:tc>
                <a:tc>
                  <a:txBody>
                    <a:bodyPr/>
                    <a:lstStyle/>
                    <a:p>
                      <a:pPr algn="ctr"/>
                      <a:r>
                        <a:rPr lang="en-US" sz="1000" dirty="0" err="1"/>
                        <a:t>Attrited</a:t>
                      </a:r>
                      <a:r>
                        <a:rPr lang="en-US" sz="1000" dirty="0"/>
                        <a:t> %</a:t>
                      </a:r>
                    </a:p>
                  </a:txBody>
                  <a:tcPr marL="87548" marR="87548" marT="43774" marB="43774"/>
                </a:tc>
                <a:extLst>
                  <a:ext uri="{0D108BD9-81ED-4DB2-BD59-A6C34878D82A}">
                    <a16:rowId xmlns:a16="http://schemas.microsoft.com/office/drawing/2014/main" val="1921446109"/>
                  </a:ext>
                </a:extLst>
              </a:tr>
              <a:tr h="465527">
                <a:tc rowSpan="7">
                  <a:txBody>
                    <a:bodyPr/>
                    <a:lstStyle/>
                    <a:p>
                      <a:pPr algn="ctr"/>
                      <a:r>
                        <a:rPr lang="en-US" sz="1200" b="1" dirty="0"/>
                        <a:t>Months Inactive 12 months</a:t>
                      </a:r>
                    </a:p>
                  </a:txBody>
                  <a:tcPr vert="vert270"/>
                </a:tc>
                <a:tc>
                  <a:txBody>
                    <a:bodyPr/>
                    <a:lstStyle/>
                    <a:p>
                      <a:r>
                        <a:rPr lang="en-US" sz="1000" dirty="0"/>
                        <a:t>0</a:t>
                      </a:r>
                    </a:p>
                  </a:txBody>
                  <a:tcPr/>
                </a:tc>
                <a:tc>
                  <a:txBody>
                    <a:bodyPr/>
                    <a:lstStyle/>
                    <a:p>
                      <a:r>
                        <a:rPr lang="en-US" sz="1000" dirty="0"/>
                        <a:t>14</a:t>
                      </a:r>
                    </a:p>
                  </a:txBody>
                  <a:tcPr/>
                </a:tc>
                <a:tc>
                  <a:txBody>
                    <a:bodyPr/>
                    <a:lstStyle/>
                    <a:p>
                      <a:r>
                        <a:rPr lang="en-US" sz="1000" dirty="0"/>
                        <a:t>0.93%</a:t>
                      </a:r>
                    </a:p>
                  </a:txBody>
                  <a:tcPr/>
                </a:tc>
                <a:tc>
                  <a:txBody>
                    <a:bodyPr/>
                    <a:lstStyle/>
                    <a:p>
                      <a:r>
                        <a:rPr lang="en-US" sz="1000" dirty="0"/>
                        <a:t>15</a:t>
                      </a:r>
                    </a:p>
                  </a:txBody>
                  <a:tcPr/>
                </a:tc>
                <a:tc>
                  <a:txBody>
                    <a:bodyPr/>
                    <a:lstStyle/>
                    <a:p>
                      <a:r>
                        <a:rPr lang="en-US" sz="1000" dirty="0"/>
                        <a:t>0.16%</a:t>
                      </a:r>
                    </a:p>
                  </a:txBody>
                  <a:tcPr/>
                </a:tc>
                <a:extLst>
                  <a:ext uri="{0D108BD9-81ED-4DB2-BD59-A6C34878D82A}">
                    <a16:rowId xmlns:a16="http://schemas.microsoft.com/office/drawing/2014/main" val="1809491664"/>
                  </a:ext>
                </a:extLst>
              </a:tr>
              <a:tr h="465527">
                <a:tc vMerge="1">
                  <a:txBody>
                    <a:bodyPr/>
                    <a:lstStyle/>
                    <a:p>
                      <a:endParaRPr lang="en-US" dirty="0"/>
                    </a:p>
                  </a:txBody>
                  <a:tcPr/>
                </a:tc>
                <a:tc>
                  <a:txBody>
                    <a:bodyPr/>
                    <a:lstStyle/>
                    <a:p>
                      <a:r>
                        <a:rPr lang="en-US" sz="1000" dirty="0"/>
                        <a:t>1</a:t>
                      </a:r>
                    </a:p>
                  </a:txBody>
                  <a:tcPr/>
                </a:tc>
                <a:tc>
                  <a:txBody>
                    <a:bodyPr/>
                    <a:lstStyle/>
                    <a:p>
                      <a:r>
                        <a:rPr lang="en-US" sz="1000" dirty="0"/>
                        <a:t>2132</a:t>
                      </a:r>
                    </a:p>
                  </a:txBody>
                  <a:tcPr/>
                </a:tc>
                <a:tc>
                  <a:txBody>
                    <a:bodyPr/>
                    <a:lstStyle/>
                    <a:p>
                      <a:r>
                        <a:rPr lang="en-US" sz="1000" dirty="0"/>
                        <a:t>6.17%</a:t>
                      </a:r>
                    </a:p>
                  </a:txBody>
                  <a:tcPr/>
                </a:tc>
                <a:tc>
                  <a:txBody>
                    <a:bodyPr/>
                    <a:lstStyle/>
                    <a:p>
                      <a:r>
                        <a:rPr lang="en-US" sz="1000" dirty="0"/>
                        <a:t>100</a:t>
                      </a:r>
                    </a:p>
                  </a:txBody>
                  <a:tcPr/>
                </a:tc>
                <a:tc>
                  <a:txBody>
                    <a:bodyPr/>
                    <a:lstStyle/>
                    <a:p>
                      <a:r>
                        <a:rPr lang="en-US" sz="1000" dirty="0"/>
                        <a:t>25.10%</a:t>
                      </a:r>
                    </a:p>
                  </a:txBody>
                  <a:tcPr/>
                </a:tc>
                <a:extLst>
                  <a:ext uri="{0D108BD9-81ED-4DB2-BD59-A6C34878D82A}">
                    <a16:rowId xmlns:a16="http://schemas.microsoft.com/office/drawing/2014/main" val="624547026"/>
                  </a:ext>
                </a:extLst>
              </a:tr>
              <a:tr h="465527">
                <a:tc vMerge="1">
                  <a:txBody>
                    <a:bodyPr/>
                    <a:lstStyle/>
                    <a:p>
                      <a:endParaRPr lang="en-US" dirty="0"/>
                    </a:p>
                  </a:txBody>
                  <a:tcPr/>
                </a:tc>
                <a:tc>
                  <a:txBody>
                    <a:bodyPr/>
                    <a:lstStyle/>
                    <a:p>
                      <a:r>
                        <a:rPr lang="en-US" sz="1000" dirty="0"/>
                        <a:t>2</a:t>
                      </a:r>
                    </a:p>
                  </a:txBody>
                  <a:tcPr/>
                </a:tc>
                <a:tc>
                  <a:txBody>
                    <a:bodyPr/>
                    <a:lstStyle/>
                    <a:p>
                      <a:r>
                        <a:rPr lang="en-US" sz="1000" dirty="0"/>
                        <a:t>2774</a:t>
                      </a:r>
                    </a:p>
                  </a:txBody>
                  <a:tcPr/>
                </a:tc>
                <a:tc>
                  <a:txBody>
                    <a:bodyPr/>
                    <a:lstStyle/>
                    <a:p>
                      <a:r>
                        <a:rPr lang="en-US" sz="1000" dirty="0"/>
                        <a:t>31.03%</a:t>
                      </a:r>
                    </a:p>
                  </a:txBody>
                  <a:tcPr/>
                </a:tc>
                <a:tc>
                  <a:txBody>
                    <a:bodyPr/>
                    <a:lstStyle/>
                    <a:p>
                      <a:r>
                        <a:rPr lang="en-US" sz="1000" dirty="0"/>
                        <a:t>503</a:t>
                      </a:r>
                    </a:p>
                  </a:txBody>
                  <a:tcPr/>
                </a:tc>
                <a:tc>
                  <a:txBody>
                    <a:bodyPr/>
                    <a:lstStyle/>
                    <a:p>
                      <a:r>
                        <a:rPr lang="en-US" sz="1000" dirty="0"/>
                        <a:t>32.66%</a:t>
                      </a:r>
                    </a:p>
                  </a:txBody>
                  <a:tcPr/>
                </a:tc>
                <a:extLst>
                  <a:ext uri="{0D108BD9-81ED-4DB2-BD59-A6C34878D82A}">
                    <a16:rowId xmlns:a16="http://schemas.microsoft.com/office/drawing/2014/main" val="2320506701"/>
                  </a:ext>
                </a:extLst>
              </a:tr>
              <a:tr h="465527">
                <a:tc vMerge="1">
                  <a:txBody>
                    <a:bodyPr/>
                    <a:lstStyle/>
                    <a:p>
                      <a:endParaRPr lang="en-US" dirty="0"/>
                    </a:p>
                  </a:txBody>
                  <a:tcPr/>
                </a:tc>
                <a:tc>
                  <a:txBody>
                    <a:bodyPr/>
                    <a:lstStyle/>
                    <a:p>
                      <a:r>
                        <a:rPr lang="en-US" sz="1000" dirty="0"/>
                        <a:t>3</a:t>
                      </a:r>
                    </a:p>
                  </a:txBody>
                  <a:tcPr/>
                </a:tc>
                <a:tc>
                  <a:txBody>
                    <a:bodyPr/>
                    <a:lstStyle/>
                    <a:p>
                      <a:r>
                        <a:rPr lang="en-US" sz="1000" dirty="0"/>
                        <a:t>3018</a:t>
                      </a:r>
                    </a:p>
                  </a:txBody>
                  <a:tcPr/>
                </a:tc>
                <a:tc>
                  <a:txBody>
                    <a:bodyPr/>
                    <a:lstStyle/>
                    <a:p>
                      <a:r>
                        <a:rPr lang="en-US" sz="1000" dirty="0"/>
                        <a:t>50.71%</a:t>
                      </a:r>
                    </a:p>
                  </a:txBody>
                  <a:tcPr/>
                </a:tc>
                <a:tc>
                  <a:txBody>
                    <a:bodyPr/>
                    <a:lstStyle/>
                    <a:p>
                      <a:r>
                        <a:rPr lang="en-US" sz="1000" dirty="0"/>
                        <a:t>822</a:t>
                      </a:r>
                    </a:p>
                  </a:txBody>
                  <a:tcPr/>
                </a:tc>
                <a:tc>
                  <a:txBody>
                    <a:bodyPr/>
                    <a:lstStyle/>
                    <a:p>
                      <a:r>
                        <a:rPr lang="en-US" sz="1000" dirty="0"/>
                        <a:t>35.53%</a:t>
                      </a:r>
                    </a:p>
                  </a:txBody>
                  <a:tcPr/>
                </a:tc>
                <a:extLst>
                  <a:ext uri="{0D108BD9-81ED-4DB2-BD59-A6C34878D82A}">
                    <a16:rowId xmlns:a16="http://schemas.microsoft.com/office/drawing/2014/main" val="809944244"/>
                  </a:ext>
                </a:extLst>
              </a:tr>
              <a:tr h="465527">
                <a:tc vMerge="1">
                  <a:txBody>
                    <a:bodyPr/>
                    <a:lstStyle/>
                    <a:p>
                      <a:endParaRPr lang="en-US" dirty="0"/>
                    </a:p>
                  </a:txBody>
                  <a:tcPr/>
                </a:tc>
                <a:tc>
                  <a:txBody>
                    <a:bodyPr/>
                    <a:lstStyle/>
                    <a:p>
                      <a:r>
                        <a:rPr lang="en-US" sz="1000" dirty="0"/>
                        <a:t>4</a:t>
                      </a:r>
                    </a:p>
                  </a:txBody>
                  <a:tcPr/>
                </a:tc>
                <a:tc>
                  <a:txBody>
                    <a:bodyPr/>
                    <a:lstStyle/>
                    <a:p>
                      <a:r>
                        <a:rPr lang="en-US" sz="1000" dirty="0"/>
                        <a:t>305</a:t>
                      </a:r>
                    </a:p>
                  </a:txBody>
                  <a:tcPr/>
                </a:tc>
                <a:tc>
                  <a:txBody>
                    <a:bodyPr/>
                    <a:lstStyle/>
                    <a:p>
                      <a:r>
                        <a:rPr lang="en-US" sz="1000" dirty="0"/>
                        <a:t>8.02%</a:t>
                      </a:r>
                    </a:p>
                  </a:txBody>
                  <a:tcPr/>
                </a:tc>
                <a:tc>
                  <a:txBody>
                    <a:bodyPr/>
                    <a:lstStyle/>
                    <a:p>
                      <a:r>
                        <a:rPr lang="en-US" sz="1000" dirty="0"/>
                        <a:t>130</a:t>
                      </a:r>
                    </a:p>
                  </a:txBody>
                  <a:tcPr/>
                </a:tc>
                <a:tc>
                  <a:txBody>
                    <a:bodyPr/>
                    <a:lstStyle/>
                    <a:p>
                      <a:r>
                        <a:rPr lang="en-US" sz="1000" dirty="0"/>
                        <a:t>3.59%</a:t>
                      </a:r>
                    </a:p>
                  </a:txBody>
                  <a:tcPr/>
                </a:tc>
                <a:extLst>
                  <a:ext uri="{0D108BD9-81ED-4DB2-BD59-A6C34878D82A}">
                    <a16:rowId xmlns:a16="http://schemas.microsoft.com/office/drawing/2014/main" val="1228912387"/>
                  </a:ext>
                </a:extLst>
              </a:tr>
              <a:tr h="465527">
                <a:tc vMerge="1">
                  <a:txBody>
                    <a:bodyPr/>
                    <a:lstStyle/>
                    <a:p>
                      <a:endParaRPr lang="en-US" dirty="0"/>
                    </a:p>
                  </a:txBody>
                  <a:tcPr/>
                </a:tc>
                <a:tc>
                  <a:txBody>
                    <a:bodyPr/>
                    <a:lstStyle/>
                    <a:p>
                      <a:r>
                        <a:rPr lang="en-US" sz="1000" dirty="0"/>
                        <a:t>5</a:t>
                      </a:r>
                    </a:p>
                  </a:txBody>
                  <a:tcPr/>
                </a:tc>
                <a:tc>
                  <a:txBody>
                    <a:bodyPr/>
                    <a:lstStyle/>
                    <a:p>
                      <a:r>
                        <a:rPr lang="en-US" sz="1000" dirty="0"/>
                        <a:t>146</a:t>
                      </a:r>
                    </a:p>
                  </a:txBody>
                  <a:tcPr/>
                </a:tc>
                <a:tc>
                  <a:txBody>
                    <a:bodyPr/>
                    <a:lstStyle/>
                    <a:p>
                      <a:r>
                        <a:rPr lang="en-US" sz="1000" dirty="0"/>
                        <a:t>1.97%</a:t>
                      </a:r>
                    </a:p>
                  </a:txBody>
                  <a:tcPr/>
                </a:tc>
                <a:tc>
                  <a:txBody>
                    <a:bodyPr/>
                    <a:lstStyle/>
                    <a:p>
                      <a:r>
                        <a:rPr lang="en-US" sz="1000" dirty="0"/>
                        <a:t>32</a:t>
                      </a:r>
                    </a:p>
                    <a:p>
                      <a:endParaRPr lang="en-US" sz="1000" dirty="0"/>
                    </a:p>
                  </a:txBody>
                  <a:tcPr/>
                </a:tc>
                <a:tc>
                  <a:txBody>
                    <a:bodyPr/>
                    <a:lstStyle/>
                    <a:p>
                      <a:r>
                        <a:rPr lang="en-US" sz="1000" dirty="0"/>
                        <a:t>1.72%</a:t>
                      </a:r>
                    </a:p>
                  </a:txBody>
                  <a:tcPr/>
                </a:tc>
                <a:extLst>
                  <a:ext uri="{0D108BD9-81ED-4DB2-BD59-A6C34878D82A}">
                    <a16:rowId xmlns:a16="http://schemas.microsoft.com/office/drawing/2014/main" val="3478857996"/>
                  </a:ext>
                </a:extLst>
              </a:tr>
              <a:tr h="465527">
                <a:tc vMerge="1">
                  <a:txBody>
                    <a:bodyPr/>
                    <a:lstStyle/>
                    <a:p>
                      <a:endParaRPr lang="en-US" sz="1000" dirty="0"/>
                    </a:p>
                  </a:txBody>
                  <a:tcPr/>
                </a:tc>
                <a:tc>
                  <a:txBody>
                    <a:bodyPr/>
                    <a:lstStyle/>
                    <a:p>
                      <a:r>
                        <a:rPr lang="en-US" sz="1000" dirty="0"/>
                        <a:t>6</a:t>
                      </a:r>
                    </a:p>
                  </a:txBody>
                  <a:tcPr/>
                </a:tc>
                <a:tc>
                  <a:txBody>
                    <a:bodyPr/>
                    <a:lstStyle/>
                    <a:p>
                      <a:r>
                        <a:rPr lang="en-US" sz="1000" dirty="0"/>
                        <a:t>105</a:t>
                      </a:r>
                    </a:p>
                  </a:txBody>
                  <a:tcPr/>
                </a:tc>
                <a:tc>
                  <a:txBody>
                    <a:bodyPr/>
                    <a:lstStyle/>
                    <a:p>
                      <a:r>
                        <a:rPr lang="en-US" sz="1000" dirty="0"/>
                        <a:t>1.17%</a:t>
                      </a:r>
                    </a:p>
                  </a:txBody>
                  <a:tcPr/>
                </a:tc>
                <a:tc>
                  <a:txBody>
                    <a:bodyPr/>
                    <a:lstStyle/>
                    <a:p>
                      <a:r>
                        <a:rPr lang="en-US" sz="1000" dirty="0"/>
                        <a:t>19</a:t>
                      </a:r>
                    </a:p>
                  </a:txBody>
                  <a:tcPr/>
                </a:tc>
                <a:tc>
                  <a:txBody>
                    <a:bodyPr/>
                    <a:lstStyle/>
                    <a:p>
                      <a:r>
                        <a:rPr lang="en-US" sz="1000" dirty="0"/>
                        <a:t>1.24%</a:t>
                      </a:r>
                    </a:p>
                  </a:txBody>
                  <a:tcPr/>
                </a:tc>
                <a:extLst>
                  <a:ext uri="{0D108BD9-81ED-4DB2-BD59-A6C34878D82A}">
                    <a16:rowId xmlns:a16="http://schemas.microsoft.com/office/drawing/2014/main" val="3224452342"/>
                  </a:ext>
                </a:extLst>
              </a:tr>
              <a:tr h="465527">
                <a:tc>
                  <a:txBody>
                    <a:bodyPr/>
                    <a:lstStyle/>
                    <a:p>
                      <a:r>
                        <a:rPr lang="en-US" sz="1000" dirty="0"/>
                        <a:t>Total</a:t>
                      </a:r>
                    </a:p>
                  </a:txBody>
                  <a:tcPr/>
                </a:tc>
                <a:tc>
                  <a:txBody>
                    <a:bodyPr/>
                    <a:lstStyle/>
                    <a:p>
                      <a:endParaRPr lang="en-US" sz="1000" dirty="0"/>
                    </a:p>
                  </a:txBody>
                  <a:tcPr/>
                </a:tc>
                <a:tc>
                  <a:txBody>
                    <a:bodyPr/>
                    <a:lstStyle/>
                    <a:p>
                      <a:r>
                        <a:rPr lang="en-US" sz="1000" dirty="0"/>
                        <a:t>1621</a:t>
                      </a:r>
                    </a:p>
                  </a:txBody>
                  <a:tcPr/>
                </a:tc>
                <a:tc>
                  <a:txBody>
                    <a:bodyPr/>
                    <a:lstStyle/>
                    <a:p>
                      <a:r>
                        <a:rPr lang="en-US" sz="1000" dirty="0"/>
                        <a:t>100%</a:t>
                      </a:r>
                    </a:p>
                  </a:txBody>
                  <a:tcPr/>
                </a:tc>
                <a:tc>
                  <a:txBody>
                    <a:bodyPr/>
                    <a:lstStyle/>
                    <a:p>
                      <a:r>
                        <a:rPr lang="en-US" sz="1000" dirty="0"/>
                        <a:t>8494</a:t>
                      </a:r>
                    </a:p>
                  </a:txBody>
                  <a:tcPr/>
                </a:tc>
                <a:tc>
                  <a:txBody>
                    <a:bodyPr/>
                    <a:lstStyle/>
                    <a:p>
                      <a:r>
                        <a:rPr lang="en-US" sz="1000" dirty="0"/>
                        <a:t>100%</a:t>
                      </a:r>
                    </a:p>
                  </a:txBody>
                  <a:tcPr/>
                </a:tc>
                <a:extLst>
                  <a:ext uri="{0D108BD9-81ED-4DB2-BD59-A6C34878D82A}">
                    <a16:rowId xmlns:a16="http://schemas.microsoft.com/office/drawing/2014/main" val="927253595"/>
                  </a:ext>
                </a:extLst>
              </a:tr>
            </a:tbl>
          </a:graphicData>
        </a:graphic>
      </p:graphicFrame>
      <p:pic>
        <p:nvPicPr>
          <p:cNvPr id="19" name="Content Placeholder 18" descr="Chart, bar chart, waterfall chart&#10;&#10;Description automatically generated">
            <a:extLst>
              <a:ext uri="{FF2B5EF4-FFF2-40B4-BE49-F238E27FC236}">
                <a16:creationId xmlns:a16="http://schemas.microsoft.com/office/drawing/2014/main" id="{24AA7C39-8598-4AEF-A6B7-C1FB18E23DDF}"/>
              </a:ext>
            </a:extLst>
          </p:cNvPr>
          <p:cNvPicPr>
            <a:picLocks noGrp="1" noChangeAspect="1"/>
          </p:cNvPicPr>
          <p:nvPr>
            <p:ph idx="1"/>
          </p:nvPr>
        </p:nvPicPr>
        <p:blipFill>
          <a:blip r:embed="rId2"/>
          <a:stretch>
            <a:fillRect/>
          </a:stretch>
        </p:blipFill>
        <p:spPr>
          <a:xfrm>
            <a:off x="5222831" y="2326314"/>
            <a:ext cx="6638721" cy="3760788"/>
          </a:xfrm>
        </p:spPr>
      </p:pic>
      <p:sp>
        <p:nvSpPr>
          <p:cNvPr id="7" name="Title 1">
            <a:extLst>
              <a:ext uri="{FF2B5EF4-FFF2-40B4-BE49-F238E27FC236}">
                <a16:creationId xmlns:a16="http://schemas.microsoft.com/office/drawing/2014/main" id="{CE5BD87E-D8D0-4444-8B56-55E4BB6BCB5A}"/>
              </a:ext>
            </a:extLst>
          </p:cNvPr>
          <p:cNvSpPr>
            <a:spLocks noGrp="1"/>
          </p:cNvSpPr>
          <p:nvPr>
            <p:ph type="title"/>
          </p:nvPr>
        </p:nvSpPr>
        <p:spPr>
          <a:xfrm>
            <a:off x="1097280" y="286603"/>
            <a:ext cx="10058400" cy="1450757"/>
          </a:xfrm>
        </p:spPr>
        <p:txBody>
          <a:bodyPr>
            <a:normAutofit fontScale="90000"/>
          </a:bodyPr>
          <a:lstStyle/>
          <a:p>
            <a:pPr>
              <a:lnSpc>
                <a:spcPct val="150000"/>
              </a:lnSpc>
            </a:pPr>
            <a:r>
              <a:rPr lang="en-US" sz="4400" dirty="0"/>
              <a:t>4: Months Inactive 12 months</a:t>
            </a:r>
            <a:br>
              <a:rPr lang="en-US" dirty="0"/>
            </a:br>
            <a:r>
              <a:rPr lang="en-US" sz="2200" dirty="0"/>
              <a:t>by Ariful Islam</a:t>
            </a:r>
            <a:endParaRPr lang="en-US" sz="2700" dirty="0"/>
          </a:p>
        </p:txBody>
      </p:sp>
    </p:spTree>
    <p:extLst>
      <p:ext uri="{BB962C8B-B14F-4D97-AF65-F5344CB8AC3E}">
        <p14:creationId xmlns:p14="http://schemas.microsoft.com/office/powerpoint/2010/main" val="34642575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F7DAEFA-C849-42A3-B664-B88C88F14B71}"/>
              </a:ext>
            </a:extLst>
          </p:cNvPr>
          <p:cNvSpPr>
            <a:spLocks noGrp="1"/>
          </p:cNvSpPr>
          <p:nvPr>
            <p:ph idx="1"/>
          </p:nvPr>
        </p:nvSpPr>
        <p:spPr>
          <a:xfrm>
            <a:off x="1097280" y="2281806"/>
            <a:ext cx="3902559" cy="3587286"/>
          </a:xfrm>
        </p:spPr>
        <p:txBody>
          <a:bodyPr/>
          <a:lstStyle/>
          <a:p>
            <a:r>
              <a:rPr lang="en-US" sz="2000" b="1" dirty="0"/>
              <a:t>Association with Other Variables- Correlation</a:t>
            </a:r>
          </a:p>
          <a:p>
            <a:pPr>
              <a:buFont typeface="Arial" panose="020B0604020202020204" pitchFamily="34" charset="0"/>
              <a:buChar char="•"/>
            </a:pPr>
            <a:r>
              <a:rPr lang="en-US" sz="1600" dirty="0"/>
              <a:t>Correlation with all other variables are weak, therefore it is an independent variable.</a:t>
            </a:r>
          </a:p>
          <a:p>
            <a:pPr>
              <a:buFont typeface="Arial" panose="020B0604020202020204" pitchFamily="34" charset="0"/>
              <a:buChar char="•"/>
            </a:pPr>
            <a:endParaRPr lang="en-US" dirty="0"/>
          </a:p>
        </p:txBody>
      </p:sp>
      <p:graphicFrame>
        <p:nvGraphicFramePr>
          <p:cNvPr id="4" name="Table 5">
            <a:extLst>
              <a:ext uri="{FF2B5EF4-FFF2-40B4-BE49-F238E27FC236}">
                <a16:creationId xmlns:a16="http://schemas.microsoft.com/office/drawing/2014/main" id="{844494BA-63EA-4B4F-9703-5F6339831C02}"/>
              </a:ext>
            </a:extLst>
          </p:cNvPr>
          <p:cNvGraphicFramePr>
            <a:graphicFrameLocks noGrp="1"/>
          </p:cNvGraphicFramePr>
          <p:nvPr>
            <p:extLst>
              <p:ext uri="{D42A27DB-BD31-4B8C-83A1-F6EECF244321}">
                <p14:modId xmlns:p14="http://schemas.microsoft.com/office/powerpoint/2010/main" val="2661566067"/>
              </p:ext>
            </p:extLst>
          </p:nvPr>
        </p:nvGraphicFramePr>
        <p:xfrm>
          <a:off x="5454804" y="1942170"/>
          <a:ext cx="5182256" cy="4235093"/>
        </p:xfrm>
        <a:graphic>
          <a:graphicData uri="http://schemas.openxmlformats.org/drawingml/2006/table">
            <a:tbl>
              <a:tblPr firstRow="1" bandRow="1">
                <a:tableStyleId>{073A0DAA-6AF3-43AB-8588-CEC1D06C72B9}</a:tableStyleId>
              </a:tblPr>
              <a:tblGrid>
                <a:gridCol w="1323780">
                  <a:extLst>
                    <a:ext uri="{9D8B030D-6E8A-4147-A177-3AD203B41FA5}">
                      <a16:colId xmlns:a16="http://schemas.microsoft.com/office/drawing/2014/main" val="1635619137"/>
                    </a:ext>
                  </a:extLst>
                </a:gridCol>
                <a:gridCol w="2131057">
                  <a:extLst>
                    <a:ext uri="{9D8B030D-6E8A-4147-A177-3AD203B41FA5}">
                      <a16:colId xmlns:a16="http://schemas.microsoft.com/office/drawing/2014/main" val="2582808056"/>
                    </a:ext>
                  </a:extLst>
                </a:gridCol>
                <a:gridCol w="1727419">
                  <a:extLst>
                    <a:ext uri="{9D8B030D-6E8A-4147-A177-3AD203B41FA5}">
                      <a16:colId xmlns:a16="http://schemas.microsoft.com/office/drawing/2014/main" val="3057785414"/>
                    </a:ext>
                  </a:extLst>
                </a:gridCol>
              </a:tblGrid>
              <a:tr h="371707">
                <a:tc>
                  <a:txBody>
                    <a:bodyPr/>
                    <a:lstStyle/>
                    <a:p>
                      <a:pPr lvl="0" algn="ctr">
                        <a:buNone/>
                      </a:pPr>
                      <a:r>
                        <a:rPr lang="en-US" sz="1800" b="1" i="0" u="none" strike="noStrike" noProof="0">
                          <a:solidFill>
                            <a:schemeClr val="bg1"/>
                          </a:solidFill>
                          <a:highlight>
                            <a:srgbClr val="000000"/>
                          </a:highlight>
                          <a:latin typeface="Franklin Gothic Book"/>
                        </a:rPr>
                        <a:t>Attribute 1</a:t>
                      </a:r>
                      <a:endParaRPr lang="en-US">
                        <a:solidFill>
                          <a:schemeClr val="bg1"/>
                        </a:solidFill>
                        <a:highlight>
                          <a:srgbClr val="000000"/>
                        </a:highlight>
                      </a:endParaRPr>
                    </a:p>
                  </a:txBody>
                  <a:tcPr marL="97418" marR="97418" marT="48709" marB="48709" anchor="ctr">
                    <a:solidFill>
                      <a:schemeClr val="tx1"/>
                    </a:solidFill>
                  </a:tcPr>
                </a:tc>
                <a:tc>
                  <a:txBody>
                    <a:bodyPr/>
                    <a:lstStyle/>
                    <a:p>
                      <a:pPr lvl="0" algn="ctr">
                        <a:buNone/>
                      </a:pPr>
                      <a:r>
                        <a:rPr lang="en-US" sz="1800" b="1" i="0" u="none" strike="noStrike" noProof="0" dirty="0">
                          <a:solidFill>
                            <a:schemeClr val="bg1"/>
                          </a:solidFill>
                          <a:highlight>
                            <a:srgbClr val="000000"/>
                          </a:highlight>
                          <a:latin typeface="Franklin Gothic Book"/>
                        </a:rPr>
                        <a:t>Attribute 2</a:t>
                      </a:r>
                      <a:endParaRPr lang="en-US" dirty="0">
                        <a:solidFill>
                          <a:schemeClr val="bg1"/>
                        </a:solidFill>
                        <a:highlight>
                          <a:srgbClr val="000000"/>
                        </a:highlight>
                      </a:endParaRPr>
                    </a:p>
                  </a:txBody>
                  <a:tcPr marL="97418" marR="97418" marT="48709" marB="48709" anchor="ctr">
                    <a:solidFill>
                      <a:schemeClr val="tx1"/>
                    </a:solidFill>
                  </a:tcPr>
                </a:tc>
                <a:tc>
                  <a:txBody>
                    <a:bodyPr/>
                    <a:lstStyle/>
                    <a:p>
                      <a:pPr lvl="0" algn="ctr">
                        <a:buNone/>
                      </a:pPr>
                      <a:r>
                        <a:rPr lang="en-US" sz="1800" b="1" i="0" u="none" strike="noStrike" noProof="0">
                          <a:solidFill>
                            <a:schemeClr val="bg1"/>
                          </a:solidFill>
                          <a:highlight>
                            <a:srgbClr val="000000"/>
                          </a:highlight>
                          <a:latin typeface="Franklin Gothic Book"/>
                        </a:rPr>
                        <a:t>Correlation</a:t>
                      </a:r>
                      <a:endParaRPr lang="en-US">
                        <a:solidFill>
                          <a:schemeClr val="bg1"/>
                        </a:solidFill>
                        <a:highlight>
                          <a:srgbClr val="000000"/>
                        </a:highlight>
                      </a:endParaRPr>
                    </a:p>
                  </a:txBody>
                  <a:tcPr marL="97418" marR="97418" marT="48709" marB="48709" anchor="ctr">
                    <a:solidFill>
                      <a:schemeClr val="tx1"/>
                    </a:solidFill>
                  </a:tcPr>
                </a:tc>
                <a:extLst>
                  <a:ext uri="{0D108BD9-81ED-4DB2-BD59-A6C34878D82A}">
                    <a16:rowId xmlns:a16="http://schemas.microsoft.com/office/drawing/2014/main" val="1515263546"/>
                  </a:ext>
                </a:extLst>
              </a:tr>
              <a:tr h="230830">
                <a:tc rowSpan="15">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i="0" u="none" strike="noStrike" dirty="0">
                          <a:solidFill>
                            <a:srgbClr val="000000"/>
                          </a:solidFill>
                          <a:effectLst/>
                          <a:latin typeface="Calibri"/>
                        </a:rPr>
                        <a:t>Months Inactive 12 months</a:t>
                      </a:r>
                      <a:endParaRPr lang="en-US" sz="1800" b="0" i="0" u="none" strike="noStrike" dirty="0">
                        <a:effectLst/>
                        <a:latin typeface="Calibri"/>
                      </a:endParaRPr>
                    </a:p>
                    <a:p>
                      <a:pPr algn="ctr"/>
                      <a:endParaRPr lang="en-US" sz="1900" dirty="0"/>
                    </a:p>
                  </a:txBody>
                  <a:tcPr marL="97418" marR="97418" marT="48709" marB="48709" vert="vert270" anchor="ctr"/>
                </a:tc>
                <a:tc>
                  <a:txBody>
                    <a:bodyPr/>
                    <a:lstStyle/>
                    <a:p>
                      <a:pPr algn="l" fontAlgn="ctr">
                        <a:spcBef>
                          <a:spcPts val="0"/>
                        </a:spcBef>
                        <a:spcAft>
                          <a:spcPts val="0"/>
                        </a:spcAft>
                      </a:pPr>
                      <a:r>
                        <a:rPr lang="en-US" sz="1600" b="0" i="0" u="none" strike="noStrike" dirty="0">
                          <a:solidFill>
                            <a:srgbClr val="000000"/>
                          </a:solidFill>
                          <a:effectLst/>
                          <a:latin typeface="Calibri"/>
                        </a:rPr>
                        <a:t>Customer Age</a:t>
                      </a:r>
                      <a:endParaRPr lang="en-US" sz="2600" b="0" i="0" u="none" strike="noStrike" dirty="0">
                        <a:effectLst/>
                        <a:latin typeface="Calibri"/>
                      </a:endParaRPr>
                    </a:p>
                  </a:txBody>
                  <a:tcPr marL="13717" marR="13717" marT="13717" marB="0" anchor="ctr"/>
                </a:tc>
                <a:tc>
                  <a:txBody>
                    <a:bodyPr/>
                    <a:lstStyle/>
                    <a:p>
                      <a:pPr algn="ctr" fontAlgn="b">
                        <a:spcBef>
                          <a:spcPts val="0"/>
                        </a:spcBef>
                        <a:spcAft>
                          <a:spcPts val="0"/>
                        </a:spcAft>
                      </a:pPr>
                      <a:r>
                        <a:rPr lang="en-US" sz="1600" b="0" i="0" u="none" strike="noStrike" dirty="0">
                          <a:effectLst/>
                          <a:latin typeface="Calibri"/>
                        </a:rPr>
                        <a:t>0.055</a:t>
                      </a:r>
                    </a:p>
                  </a:txBody>
                  <a:tcPr marL="13717" marR="13717" marT="13717" marB="0" anchor="b"/>
                </a:tc>
                <a:extLst>
                  <a:ext uri="{0D108BD9-81ED-4DB2-BD59-A6C34878D82A}">
                    <a16:rowId xmlns:a16="http://schemas.microsoft.com/office/drawing/2014/main" val="2322425898"/>
                  </a:ext>
                </a:extLst>
              </a:tr>
              <a:tr h="230830">
                <a:tc vMerge="1">
                  <a:txBody>
                    <a:bodyPr/>
                    <a:lstStyle/>
                    <a:p>
                      <a:endParaRPr lang="en-US"/>
                    </a:p>
                  </a:txBody>
                  <a:tcPr/>
                </a:tc>
                <a:tc>
                  <a:txBody>
                    <a:bodyPr/>
                    <a:lstStyle/>
                    <a:p>
                      <a:pPr algn="l" fontAlgn="ctr">
                        <a:spcBef>
                          <a:spcPts val="0"/>
                        </a:spcBef>
                        <a:spcAft>
                          <a:spcPts val="0"/>
                        </a:spcAft>
                      </a:pPr>
                      <a:r>
                        <a:rPr lang="en-US" sz="1600" b="0" i="0" u="none" strike="noStrike" dirty="0">
                          <a:solidFill>
                            <a:srgbClr val="000000"/>
                          </a:solidFill>
                          <a:effectLst/>
                          <a:latin typeface="Calibri"/>
                        </a:rPr>
                        <a:t>Dependent count</a:t>
                      </a:r>
                      <a:endParaRPr lang="en-US" sz="2600" b="0" i="0" u="none" strike="noStrike" dirty="0">
                        <a:effectLst/>
                        <a:latin typeface="Calibri"/>
                      </a:endParaRPr>
                    </a:p>
                  </a:txBody>
                  <a:tcPr marL="13717" marR="13717" marT="13717" marB="0" anchor="ctr"/>
                </a:tc>
                <a:tc>
                  <a:txBody>
                    <a:bodyPr/>
                    <a:lstStyle/>
                    <a:p>
                      <a:pPr algn="ctr" fontAlgn="b">
                        <a:spcBef>
                          <a:spcPts val="0"/>
                        </a:spcBef>
                        <a:spcAft>
                          <a:spcPts val="0"/>
                        </a:spcAft>
                      </a:pPr>
                      <a:r>
                        <a:rPr lang="en-US" sz="1600" b="0" i="0" u="none" strike="noStrike" dirty="0">
                          <a:solidFill>
                            <a:srgbClr val="000000"/>
                          </a:solidFill>
                          <a:effectLst/>
                          <a:latin typeface="Calibri"/>
                        </a:rPr>
                        <a:t>-0.011</a:t>
                      </a:r>
                      <a:endParaRPr lang="en-US" sz="1600" b="0" i="0" u="none" strike="noStrike" dirty="0">
                        <a:effectLst/>
                        <a:latin typeface="Calibri"/>
                      </a:endParaRPr>
                    </a:p>
                  </a:txBody>
                  <a:tcPr marL="13717" marR="13717" marT="13717" marB="0" anchor="b"/>
                </a:tc>
                <a:extLst>
                  <a:ext uri="{0D108BD9-81ED-4DB2-BD59-A6C34878D82A}">
                    <a16:rowId xmlns:a16="http://schemas.microsoft.com/office/drawing/2014/main" val="145583056"/>
                  </a:ext>
                </a:extLst>
              </a:tr>
              <a:tr h="230830">
                <a:tc vMerge="1">
                  <a:txBody>
                    <a:bodyPr/>
                    <a:lstStyle/>
                    <a:p>
                      <a:endParaRPr lang="en-US"/>
                    </a:p>
                  </a:txBody>
                  <a:tcPr/>
                </a:tc>
                <a:tc>
                  <a:txBody>
                    <a:bodyPr/>
                    <a:lstStyle/>
                    <a:p>
                      <a:pPr algn="l" fontAlgn="ctr">
                        <a:spcBef>
                          <a:spcPts val="0"/>
                        </a:spcBef>
                        <a:spcAft>
                          <a:spcPts val="0"/>
                        </a:spcAft>
                      </a:pPr>
                      <a:r>
                        <a:rPr lang="en-US" sz="1600" b="0" i="0" u="none" strike="noStrike">
                          <a:solidFill>
                            <a:srgbClr val="000000"/>
                          </a:solidFill>
                          <a:effectLst/>
                          <a:latin typeface="Calibri"/>
                        </a:rPr>
                        <a:t>Months on book</a:t>
                      </a:r>
                      <a:endParaRPr lang="en-US" sz="2600" b="0" i="0" u="none" strike="noStrike">
                        <a:effectLst/>
                        <a:latin typeface="Calibri"/>
                      </a:endParaRPr>
                    </a:p>
                  </a:txBody>
                  <a:tcPr marL="13717" marR="13717" marT="13717" marB="0" anchor="ctr"/>
                </a:tc>
                <a:tc>
                  <a:txBody>
                    <a:bodyPr/>
                    <a:lstStyle/>
                    <a:p>
                      <a:pPr algn="ctr" fontAlgn="b">
                        <a:spcBef>
                          <a:spcPts val="0"/>
                        </a:spcBef>
                        <a:spcAft>
                          <a:spcPts val="0"/>
                        </a:spcAft>
                      </a:pPr>
                      <a:r>
                        <a:rPr lang="en-US" sz="1600" b="0" i="0" u="none" strike="noStrike" dirty="0">
                          <a:effectLst/>
                          <a:latin typeface="Calibri"/>
                        </a:rPr>
                        <a:t>0.074</a:t>
                      </a:r>
                    </a:p>
                  </a:txBody>
                  <a:tcPr marL="13717" marR="13717" marT="13717" marB="0" anchor="b"/>
                </a:tc>
                <a:extLst>
                  <a:ext uri="{0D108BD9-81ED-4DB2-BD59-A6C34878D82A}">
                    <a16:rowId xmlns:a16="http://schemas.microsoft.com/office/drawing/2014/main" val="3569491787"/>
                  </a:ext>
                </a:extLst>
              </a:tr>
              <a:tr h="230830">
                <a:tc vMerge="1">
                  <a:txBody>
                    <a:bodyPr/>
                    <a:lstStyle/>
                    <a:p>
                      <a:endParaRPr lang="en-US"/>
                    </a:p>
                  </a:txBody>
                  <a:tcPr/>
                </a:tc>
                <a:tc>
                  <a:txBody>
                    <a:bodyPr/>
                    <a:lstStyle/>
                    <a:p>
                      <a:pPr algn="l" fontAlgn="ctr">
                        <a:spcBef>
                          <a:spcPts val="0"/>
                        </a:spcBef>
                        <a:spcAft>
                          <a:spcPts val="0"/>
                        </a:spcAft>
                      </a:pPr>
                      <a:r>
                        <a:rPr lang="en-US" sz="1600" b="0" i="0" u="none" strike="noStrike">
                          <a:solidFill>
                            <a:srgbClr val="000000"/>
                          </a:solidFill>
                          <a:effectLst/>
                          <a:latin typeface="Calibri"/>
                        </a:rPr>
                        <a:t>Total Relationship Count</a:t>
                      </a:r>
                      <a:endParaRPr lang="en-US" sz="2600" b="0" i="0" u="none" strike="noStrike">
                        <a:effectLst/>
                        <a:latin typeface="Calibri"/>
                      </a:endParaRPr>
                    </a:p>
                  </a:txBody>
                  <a:tcPr marL="13717" marR="13717" marT="13717" marB="0" anchor="ctr"/>
                </a:tc>
                <a:tc>
                  <a:txBody>
                    <a:bodyPr/>
                    <a:lstStyle/>
                    <a:p>
                      <a:pPr algn="ctr" fontAlgn="b">
                        <a:spcBef>
                          <a:spcPts val="0"/>
                        </a:spcBef>
                        <a:spcAft>
                          <a:spcPts val="0"/>
                        </a:spcAft>
                      </a:pPr>
                      <a:r>
                        <a:rPr lang="en-US" sz="1600" b="0" i="0" u="none" strike="noStrike" dirty="0">
                          <a:effectLst/>
                          <a:latin typeface="Calibri"/>
                        </a:rPr>
                        <a:t>-0.004</a:t>
                      </a:r>
                    </a:p>
                  </a:txBody>
                  <a:tcPr marL="13717" marR="13717" marT="13717" marB="0" anchor="b"/>
                </a:tc>
                <a:extLst>
                  <a:ext uri="{0D108BD9-81ED-4DB2-BD59-A6C34878D82A}">
                    <a16:rowId xmlns:a16="http://schemas.microsoft.com/office/drawing/2014/main" val="2498704845"/>
                  </a:ext>
                </a:extLst>
              </a:tr>
              <a:tr h="230830">
                <a:tc vMerge="1">
                  <a:txBody>
                    <a:bodyPr/>
                    <a:lstStyle/>
                    <a:p>
                      <a:endParaRPr lang="en-US"/>
                    </a:p>
                  </a:txBody>
                  <a:tcPr/>
                </a:tc>
                <a:tc>
                  <a:txBody>
                    <a:bodyPr/>
                    <a:lstStyle/>
                    <a:p>
                      <a:pPr algn="l" fontAlgn="ctr">
                        <a:spcBef>
                          <a:spcPts val="0"/>
                        </a:spcBef>
                        <a:spcAft>
                          <a:spcPts val="0"/>
                        </a:spcAft>
                      </a:pPr>
                      <a:r>
                        <a:rPr lang="en-US" sz="1600" b="0" i="0" u="none" strike="noStrike" dirty="0">
                          <a:effectLst/>
                          <a:latin typeface="Calibri"/>
                        </a:rPr>
                        <a:t>Total revolving balance</a:t>
                      </a:r>
                    </a:p>
                  </a:txBody>
                  <a:tcPr marL="13717" marR="13717" marT="13717" marB="0" anchor="ctr"/>
                </a:tc>
                <a:tc>
                  <a:txBody>
                    <a:bodyPr/>
                    <a:lstStyle/>
                    <a:p>
                      <a:pPr algn="ctr" fontAlgn="b">
                        <a:spcBef>
                          <a:spcPts val="0"/>
                        </a:spcBef>
                        <a:spcAft>
                          <a:spcPts val="0"/>
                        </a:spcAft>
                      </a:pPr>
                      <a:r>
                        <a:rPr lang="en-US" sz="1600" b="0" i="0" u="none" strike="noStrike" dirty="0">
                          <a:effectLst/>
                          <a:latin typeface="Calibri"/>
                        </a:rPr>
                        <a:t>-0.042</a:t>
                      </a:r>
                    </a:p>
                  </a:txBody>
                  <a:tcPr marL="13717" marR="13717" marT="13717" marB="0" anchor="b"/>
                </a:tc>
                <a:extLst>
                  <a:ext uri="{0D108BD9-81ED-4DB2-BD59-A6C34878D82A}">
                    <a16:rowId xmlns:a16="http://schemas.microsoft.com/office/drawing/2014/main" val="742644357"/>
                  </a:ext>
                </a:extLst>
              </a:tr>
              <a:tr h="230830">
                <a:tc vMerge="1">
                  <a:txBody>
                    <a:bodyPr/>
                    <a:lstStyle/>
                    <a:p>
                      <a:endParaRPr lang="en-US"/>
                    </a:p>
                  </a:txBody>
                  <a:tcPr/>
                </a:tc>
                <a:tc>
                  <a:txBody>
                    <a:bodyPr/>
                    <a:lstStyle/>
                    <a:p>
                      <a:pPr algn="l" fontAlgn="ctr">
                        <a:spcBef>
                          <a:spcPts val="0"/>
                        </a:spcBef>
                        <a:spcAft>
                          <a:spcPts val="0"/>
                        </a:spcAft>
                      </a:pPr>
                      <a:r>
                        <a:rPr lang="en-US" sz="1600" b="0" i="0" u="none" strike="noStrike" dirty="0">
                          <a:solidFill>
                            <a:srgbClr val="000000"/>
                          </a:solidFill>
                          <a:effectLst/>
                          <a:latin typeface="Calibri"/>
                        </a:rPr>
                        <a:t>Contacts Count 12 mon</a:t>
                      </a:r>
                      <a:endParaRPr lang="en-US" sz="2600" b="0" i="0" u="none" strike="noStrike" dirty="0">
                        <a:effectLst/>
                        <a:latin typeface="Calibri"/>
                      </a:endParaRPr>
                    </a:p>
                  </a:txBody>
                  <a:tcPr marL="13717" marR="13717" marT="13717" marB="0" anchor="ctr"/>
                </a:tc>
                <a:tc>
                  <a:txBody>
                    <a:bodyPr/>
                    <a:lstStyle/>
                    <a:p>
                      <a:pPr algn="ctr" fontAlgn="b">
                        <a:spcBef>
                          <a:spcPts val="0"/>
                        </a:spcBef>
                        <a:spcAft>
                          <a:spcPts val="0"/>
                        </a:spcAft>
                      </a:pPr>
                      <a:r>
                        <a:rPr lang="en-US" sz="1600" b="0" i="0" u="none" strike="noStrike" dirty="0">
                          <a:effectLst/>
                          <a:latin typeface="Calibri"/>
                        </a:rPr>
                        <a:t>0.029</a:t>
                      </a:r>
                    </a:p>
                  </a:txBody>
                  <a:tcPr marL="13717" marR="13717" marT="13717" marB="0" anchor="b"/>
                </a:tc>
                <a:extLst>
                  <a:ext uri="{0D108BD9-81ED-4DB2-BD59-A6C34878D82A}">
                    <a16:rowId xmlns:a16="http://schemas.microsoft.com/office/drawing/2014/main" val="868637243"/>
                  </a:ext>
                </a:extLst>
              </a:tr>
              <a:tr h="230830">
                <a:tc vMerge="1">
                  <a:txBody>
                    <a:bodyPr/>
                    <a:lstStyle/>
                    <a:p>
                      <a:endParaRPr lang="en-US"/>
                    </a:p>
                  </a:txBody>
                  <a:tcPr/>
                </a:tc>
                <a:tc>
                  <a:txBody>
                    <a:bodyPr/>
                    <a:lstStyle/>
                    <a:p>
                      <a:pPr lvl="0" algn="l">
                        <a:spcBef>
                          <a:spcPts val="0"/>
                        </a:spcBef>
                        <a:spcAft>
                          <a:spcPts val="0"/>
                        </a:spcAft>
                        <a:buNone/>
                      </a:pPr>
                      <a:r>
                        <a:rPr lang="en-US" sz="1600" b="0" i="0" u="none" strike="noStrike">
                          <a:solidFill>
                            <a:srgbClr val="000000"/>
                          </a:solidFill>
                          <a:effectLst/>
                          <a:latin typeface="Calibri"/>
                        </a:rPr>
                        <a:t>T Education Level</a:t>
                      </a:r>
                    </a:p>
                  </a:txBody>
                  <a:tcPr marL="13717" marR="13717" marT="13717" marB="0"/>
                </a:tc>
                <a:tc>
                  <a:txBody>
                    <a:bodyPr/>
                    <a:lstStyle/>
                    <a:p>
                      <a:pPr lvl="0" algn="ctr">
                        <a:spcBef>
                          <a:spcPts val="0"/>
                        </a:spcBef>
                        <a:spcAft>
                          <a:spcPts val="0"/>
                        </a:spcAft>
                        <a:buNone/>
                      </a:pPr>
                      <a:r>
                        <a:rPr lang="en-US" sz="1600" b="0" i="0" u="none" strike="noStrike" dirty="0">
                          <a:solidFill>
                            <a:srgbClr val="000000"/>
                          </a:solidFill>
                          <a:effectLst/>
                          <a:latin typeface="Calibri"/>
                        </a:rPr>
                        <a:t>-0.005</a:t>
                      </a:r>
                    </a:p>
                  </a:txBody>
                  <a:tcPr marL="13717" marR="13717" marT="13717" marB="0"/>
                </a:tc>
                <a:extLst>
                  <a:ext uri="{0D108BD9-81ED-4DB2-BD59-A6C34878D82A}">
                    <a16:rowId xmlns:a16="http://schemas.microsoft.com/office/drawing/2014/main" val="3780754200"/>
                  </a:ext>
                </a:extLst>
              </a:tr>
              <a:tr h="230830">
                <a:tc vMerge="1">
                  <a:txBody>
                    <a:bodyPr/>
                    <a:lstStyle/>
                    <a:p>
                      <a:endParaRPr lang="en-US"/>
                    </a:p>
                  </a:txBody>
                  <a:tcPr/>
                </a:tc>
                <a:tc>
                  <a:txBody>
                    <a:bodyPr/>
                    <a:lstStyle/>
                    <a:p>
                      <a:pPr algn="l" fontAlgn="ctr">
                        <a:spcBef>
                          <a:spcPts val="0"/>
                        </a:spcBef>
                        <a:spcAft>
                          <a:spcPts val="0"/>
                        </a:spcAft>
                      </a:pPr>
                      <a:r>
                        <a:rPr lang="en-US" sz="1600" b="0" i="0" u="none" strike="noStrike">
                          <a:solidFill>
                            <a:srgbClr val="000000"/>
                          </a:solidFill>
                          <a:effectLst/>
                          <a:latin typeface="Calibri"/>
                        </a:rPr>
                        <a:t>Credit Limit</a:t>
                      </a:r>
                      <a:endParaRPr lang="en-US" sz="2600" b="0" i="0" u="none" strike="noStrike">
                        <a:effectLst/>
                        <a:latin typeface="Calibri"/>
                      </a:endParaRPr>
                    </a:p>
                  </a:txBody>
                  <a:tcPr marL="13717" marR="13717" marT="13717" marB="0" anchor="ctr"/>
                </a:tc>
                <a:tc>
                  <a:txBody>
                    <a:bodyPr/>
                    <a:lstStyle/>
                    <a:p>
                      <a:pPr algn="ctr" fontAlgn="b">
                        <a:spcBef>
                          <a:spcPts val="0"/>
                        </a:spcBef>
                        <a:spcAft>
                          <a:spcPts val="0"/>
                        </a:spcAft>
                      </a:pPr>
                      <a:r>
                        <a:rPr lang="en-US" sz="1600" b="0" i="0" u="none" strike="noStrike" dirty="0">
                          <a:effectLst/>
                          <a:latin typeface="Calibri"/>
                        </a:rPr>
                        <a:t>-0.021</a:t>
                      </a:r>
                    </a:p>
                  </a:txBody>
                  <a:tcPr marL="13717" marR="13717" marT="13717" marB="0" anchor="b"/>
                </a:tc>
                <a:extLst>
                  <a:ext uri="{0D108BD9-81ED-4DB2-BD59-A6C34878D82A}">
                    <a16:rowId xmlns:a16="http://schemas.microsoft.com/office/drawing/2014/main" val="2408385419"/>
                  </a:ext>
                </a:extLst>
              </a:tr>
              <a:tr h="230830">
                <a:tc vMerge="1">
                  <a:txBody>
                    <a:bodyPr/>
                    <a:lstStyle/>
                    <a:p>
                      <a:endParaRPr lang="en-US"/>
                    </a:p>
                  </a:txBody>
                  <a:tcPr/>
                </a:tc>
                <a:tc>
                  <a:txBody>
                    <a:bodyPr/>
                    <a:lstStyle/>
                    <a:p>
                      <a:pPr lvl="0" algn="l">
                        <a:spcBef>
                          <a:spcPts val="0"/>
                        </a:spcBef>
                        <a:spcAft>
                          <a:spcPts val="0"/>
                        </a:spcAft>
                        <a:buNone/>
                      </a:pPr>
                      <a:r>
                        <a:rPr lang="en-US" sz="1600" b="0" i="0" u="none" strike="noStrike">
                          <a:solidFill>
                            <a:srgbClr val="000000"/>
                          </a:solidFill>
                          <a:effectLst/>
                          <a:latin typeface="Calibri"/>
                        </a:rPr>
                        <a:t>T Income Category</a:t>
                      </a:r>
                    </a:p>
                  </a:txBody>
                  <a:tcPr marL="13717" marR="13717" marT="13717" marB="0"/>
                </a:tc>
                <a:tc>
                  <a:txBody>
                    <a:bodyPr/>
                    <a:lstStyle/>
                    <a:p>
                      <a:pPr lvl="0" algn="ctr">
                        <a:spcBef>
                          <a:spcPts val="0"/>
                        </a:spcBef>
                        <a:spcAft>
                          <a:spcPts val="0"/>
                        </a:spcAft>
                        <a:buNone/>
                      </a:pPr>
                      <a:r>
                        <a:rPr lang="en-US" sz="1600" b="0" i="0" u="none" strike="noStrike" dirty="0">
                          <a:solidFill>
                            <a:srgbClr val="000000"/>
                          </a:solidFill>
                          <a:effectLst/>
                          <a:latin typeface="Calibri"/>
                        </a:rPr>
                        <a:t>-0.0153</a:t>
                      </a:r>
                    </a:p>
                  </a:txBody>
                  <a:tcPr marL="13717" marR="13717" marT="13717" marB="0"/>
                </a:tc>
                <a:extLst>
                  <a:ext uri="{0D108BD9-81ED-4DB2-BD59-A6C34878D82A}">
                    <a16:rowId xmlns:a16="http://schemas.microsoft.com/office/drawing/2014/main" val="3011107262"/>
                  </a:ext>
                </a:extLst>
              </a:tr>
              <a:tr h="230830">
                <a:tc vMerge="1">
                  <a:txBody>
                    <a:bodyPr/>
                    <a:lstStyle/>
                    <a:p>
                      <a:endParaRPr lang="en-US"/>
                    </a:p>
                  </a:txBody>
                  <a:tcPr/>
                </a:tc>
                <a:tc>
                  <a:txBody>
                    <a:bodyPr/>
                    <a:lstStyle/>
                    <a:p>
                      <a:pPr algn="l" fontAlgn="ctr">
                        <a:spcBef>
                          <a:spcPts val="0"/>
                        </a:spcBef>
                        <a:spcAft>
                          <a:spcPts val="0"/>
                        </a:spcAft>
                      </a:pPr>
                      <a:r>
                        <a:rPr lang="en-US" sz="1600" b="0" i="0" u="none" strike="noStrike">
                          <a:solidFill>
                            <a:srgbClr val="000000"/>
                          </a:solidFill>
                          <a:effectLst/>
                          <a:latin typeface="Calibri"/>
                        </a:rPr>
                        <a:t>Avg Open To Buy</a:t>
                      </a:r>
                      <a:endParaRPr lang="en-US" sz="2600" b="0" i="0" u="none" strike="noStrike">
                        <a:effectLst/>
                        <a:latin typeface="Calibri"/>
                      </a:endParaRPr>
                    </a:p>
                  </a:txBody>
                  <a:tcPr marL="13717" marR="13717" marT="13717" marB="0" anchor="ctr"/>
                </a:tc>
                <a:tc>
                  <a:txBody>
                    <a:bodyPr/>
                    <a:lstStyle/>
                    <a:p>
                      <a:pPr algn="ctr" fontAlgn="b">
                        <a:spcBef>
                          <a:spcPts val="0"/>
                        </a:spcBef>
                        <a:spcAft>
                          <a:spcPts val="0"/>
                        </a:spcAft>
                      </a:pPr>
                      <a:r>
                        <a:rPr lang="en-US" sz="1600" b="0" i="0" u="none" strike="noStrike" dirty="0">
                          <a:effectLst/>
                          <a:latin typeface="Calibri"/>
                        </a:rPr>
                        <a:t>-0.017</a:t>
                      </a:r>
                    </a:p>
                  </a:txBody>
                  <a:tcPr marL="13717" marR="13717" marT="13717" marB="0" anchor="b"/>
                </a:tc>
                <a:extLst>
                  <a:ext uri="{0D108BD9-81ED-4DB2-BD59-A6C34878D82A}">
                    <a16:rowId xmlns:a16="http://schemas.microsoft.com/office/drawing/2014/main" val="3705996640"/>
                  </a:ext>
                </a:extLst>
              </a:tr>
              <a:tr h="230830">
                <a:tc vMerge="1">
                  <a:txBody>
                    <a:bodyPr/>
                    <a:lstStyle/>
                    <a:p>
                      <a:endParaRPr lang="en-US"/>
                    </a:p>
                  </a:txBody>
                  <a:tcPr/>
                </a:tc>
                <a:tc>
                  <a:txBody>
                    <a:bodyPr/>
                    <a:lstStyle/>
                    <a:p>
                      <a:pPr algn="l" fontAlgn="ctr">
                        <a:spcBef>
                          <a:spcPts val="0"/>
                        </a:spcBef>
                        <a:spcAft>
                          <a:spcPts val="0"/>
                        </a:spcAft>
                      </a:pPr>
                      <a:r>
                        <a:rPr lang="en-US" sz="1600" b="0" i="0" u="none" strike="noStrike">
                          <a:solidFill>
                            <a:srgbClr val="000000"/>
                          </a:solidFill>
                          <a:effectLst/>
                          <a:latin typeface="Calibri"/>
                        </a:rPr>
                        <a:t>Total Amt Chng Q4 Q1</a:t>
                      </a:r>
                      <a:endParaRPr lang="en-US" sz="2600" b="0" i="0" u="none" strike="noStrike">
                        <a:effectLst/>
                        <a:latin typeface="Calibri"/>
                      </a:endParaRPr>
                    </a:p>
                  </a:txBody>
                  <a:tcPr marL="13717" marR="13717" marT="13717" marB="0" anchor="ctr"/>
                </a:tc>
                <a:tc>
                  <a:txBody>
                    <a:bodyPr/>
                    <a:lstStyle/>
                    <a:p>
                      <a:pPr algn="ctr" fontAlgn="b">
                        <a:spcBef>
                          <a:spcPts val="0"/>
                        </a:spcBef>
                        <a:spcAft>
                          <a:spcPts val="0"/>
                        </a:spcAft>
                      </a:pPr>
                      <a:r>
                        <a:rPr lang="en-US" sz="1600" b="0" i="0" u="none" strike="noStrike" dirty="0">
                          <a:effectLst/>
                          <a:latin typeface="Calibri"/>
                        </a:rPr>
                        <a:t>-0.032</a:t>
                      </a:r>
                    </a:p>
                  </a:txBody>
                  <a:tcPr marL="13717" marR="13717" marT="13717" marB="0" anchor="b"/>
                </a:tc>
                <a:extLst>
                  <a:ext uri="{0D108BD9-81ED-4DB2-BD59-A6C34878D82A}">
                    <a16:rowId xmlns:a16="http://schemas.microsoft.com/office/drawing/2014/main" val="824642693"/>
                  </a:ext>
                </a:extLst>
              </a:tr>
              <a:tr h="230830">
                <a:tc vMerge="1">
                  <a:txBody>
                    <a:bodyPr/>
                    <a:lstStyle/>
                    <a:p>
                      <a:endParaRPr lang="en-US"/>
                    </a:p>
                  </a:txBody>
                  <a:tcPr/>
                </a:tc>
                <a:tc>
                  <a:txBody>
                    <a:bodyPr/>
                    <a:lstStyle/>
                    <a:p>
                      <a:pPr algn="l" fontAlgn="ctr">
                        <a:spcBef>
                          <a:spcPts val="0"/>
                        </a:spcBef>
                        <a:spcAft>
                          <a:spcPts val="0"/>
                        </a:spcAft>
                      </a:pPr>
                      <a:r>
                        <a:rPr lang="en-US" sz="1600" b="0" i="0" u="none" strike="noStrike">
                          <a:solidFill>
                            <a:srgbClr val="000000"/>
                          </a:solidFill>
                          <a:effectLst/>
                          <a:latin typeface="Calibri"/>
                        </a:rPr>
                        <a:t>Total Trans Amt</a:t>
                      </a:r>
                      <a:endParaRPr lang="en-US" sz="2600" b="0" i="0" u="none" strike="noStrike">
                        <a:effectLst/>
                        <a:latin typeface="Calibri"/>
                      </a:endParaRPr>
                    </a:p>
                  </a:txBody>
                  <a:tcPr marL="13717" marR="13717" marT="13717" marB="0" anchor="ctr"/>
                </a:tc>
                <a:tc>
                  <a:txBody>
                    <a:bodyPr/>
                    <a:lstStyle/>
                    <a:p>
                      <a:pPr algn="ctr" fontAlgn="b">
                        <a:spcBef>
                          <a:spcPts val="0"/>
                        </a:spcBef>
                        <a:spcAft>
                          <a:spcPts val="0"/>
                        </a:spcAft>
                      </a:pPr>
                      <a:r>
                        <a:rPr lang="en-US" sz="1600" b="0" i="0" u="none" strike="noStrike" dirty="0">
                          <a:effectLst/>
                          <a:latin typeface="Calibri"/>
                        </a:rPr>
                        <a:t>-0.037</a:t>
                      </a:r>
                    </a:p>
                  </a:txBody>
                  <a:tcPr marL="13717" marR="13717" marT="13717" marB="0" anchor="b"/>
                </a:tc>
                <a:extLst>
                  <a:ext uri="{0D108BD9-81ED-4DB2-BD59-A6C34878D82A}">
                    <a16:rowId xmlns:a16="http://schemas.microsoft.com/office/drawing/2014/main" val="3759877953"/>
                  </a:ext>
                </a:extLst>
              </a:tr>
              <a:tr h="230830">
                <a:tc vMerge="1">
                  <a:txBody>
                    <a:bodyPr/>
                    <a:lstStyle/>
                    <a:p>
                      <a:endParaRPr lang="en-US"/>
                    </a:p>
                  </a:txBody>
                  <a:tcPr/>
                </a:tc>
                <a:tc>
                  <a:txBody>
                    <a:bodyPr/>
                    <a:lstStyle/>
                    <a:p>
                      <a:pPr algn="l" fontAlgn="ctr">
                        <a:spcBef>
                          <a:spcPts val="0"/>
                        </a:spcBef>
                        <a:spcAft>
                          <a:spcPts val="0"/>
                        </a:spcAft>
                      </a:pPr>
                      <a:r>
                        <a:rPr lang="en-US" sz="1600" b="0" i="0" u="none" strike="noStrike" dirty="0">
                          <a:solidFill>
                            <a:srgbClr val="000000"/>
                          </a:solidFill>
                          <a:effectLst/>
                          <a:latin typeface="Calibri"/>
                        </a:rPr>
                        <a:t>Total Trans Ct</a:t>
                      </a:r>
                      <a:endParaRPr lang="en-US" sz="2600" b="0" i="0" u="none" strike="noStrike" dirty="0">
                        <a:effectLst/>
                        <a:latin typeface="Calibri"/>
                      </a:endParaRPr>
                    </a:p>
                  </a:txBody>
                  <a:tcPr marL="13717" marR="13717" marT="13717" marB="0" anchor="ctr"/>
                </a:tc>
                <a:tc>
                  <a:txBody>
                    <a:bodyPr/>
                    <a:lstStyle/>
                    <a:p>
                      <a:pPr algn="ctr" fontAlgn="b">
                        <a:spcBef>
                          <a:spcPts val="0"/>
                        </a:spcBef>
                        <a:spcAft>
                          <a:spcPts val="0"/>
                        </a:spcAft>
                      </a:pPr>
                      <a:r>
                        <a:rPr lang="en-US" sz="1600" b="0" i="0" u="none" strike="noStrike" dirty="0">
                          <a:effectLst/>
                          <a:latin typeface="Calibri"/>
                        </a:rPr>
                        <a:t>-0.043</a:t>
                      </a:r>
                    </a:p>
                  </a:txBody>
                  <a:tcPr marL="13717" marR="13717" marT="13717" marB="0" anchor="b"/>
                </a:tc>
                <a:extLst>
                  <a:ext uri="{0D108BD9-81ED-4DB2-BD59-A6C34878D82A}">
                    <a16:rowId xmlns:a16="http://schemas.microsoft.com/office/drawing/2014/main" val="2905785971"/>
                  </a:ext>
                </a:extLst>
              </a:tr>
              <a:tr h="230830">
                <a:tc vMerge="1">
                  <a:txBody>
                    <a:bodyPr/>
                    <a:lstStyle/>
                    <a:p>
                      <a:endParaRPr lang="en-US"/>
                    </a:p>
                  </a:txBody>
                  <a:tcPr/>
                </a:tc>
                <a:tc>
                  <a:txBody>
                    <a:bodyPr/>
                    <a:lstStyle/>
                    <a:p>
                      <a:pPr algn="l" fontAlgn="ctr">
                        <a:spcBef>
                          <a:spcPts val="0"/>
                        </a:spcBef>
                        <a:spcAft>
                          <a:spcPts val="0"/>
                        </a:spcAft>
                      </a:pPr>
                      <a:r>
                        <a:rPr lang="en-US" sz="1600" b="0" i="0" u="none" strike="noStrike" dirty="0">
                          <a:solidFill>
                            <a:srgbClr val="000000"/>
                          </a:solidFill>
                          <a:effectLst/>
                          <a:latin typeface="Calibri"/>
                        </a:rPr>
                        <a:t>Total Ct Chng Q4 Q1</a:t>
                      </a:r>
                      <a:endParaRPr lang="en-US" sz="2600" b="0" i="0" u="none" strike="noStrike" dirty="0">
                        <a:effectLst/>
                        <a:latin typeface="Calibri"/>
                      </a:endParaRPr>
                    </a:p>
                  </a:txBody>
                  <a:tcPr marL="13717" marR="13717" marT="13717" marB="0" anchor="ctr"/>
                </a:tc>
                <a:tc>
                  <a:txBody>
                    <a:bodyPr/>
                    <a:lstStyle/>
                    <a:p>
                      <a:pPr algn="ctr" fontAlgn="b">
                        <a:spcBef>
                          <a:spcPts val="0"/>
                        </a:spcBef>
                        <a:spcAft>
                          <a:spcPts val="0"/>
                        </a:spcAft>
                      </a:pPr>
                      <a:r>
                        <a:rPr lang="en-US" sz="1600" b="0" i="0" u="none" strike="noStrike" dirty="0">
                          <a:effectLst/>
                          <a:latin typeface="Calibri"/>
                        </a:rPr>
                        <a:t>-0.039</a:t>
                      </a:r>
                    </a:p>
                  </a:txBody>
                  <a:tcPr marL="13717" marR="13717" marT="13717" marB="0" anchor="b"/>
                </a:tc>
                <a:extLst>
                  <a:ext uri="{0D108BD9-81ED-4DB2-BD59-A6C34878D82A}">
                    <a16:rowId xmlns:a16="http://schemas.microsoft.com/office/drawing/2014/main" val="1390494881"/>
                  </a:ext>
                </a:extLst>
              </a:tr>
              <a:tr h="230830">
                <a:tc vMerge="1">
                  <a:txBody>
                    <a:bodyPr/>
                    <a:lstStyle/>
                    <a:p>
                      <a:endParaRPr lang="en-US"/>
                    </a:p>
                  </a:txBody>
                  <a:tcPr/>
                </a:tc>
                <a:tc>
                  <a:txBody>
                    <a:bodyPr/>
                    <a:lstStyle/>
                    <a:p>
                      <a:pPr algn="l" fontAlgn="ctr">
                        <a:spcBef>
                          <a:spcPts val="0"/>
                        </a:spcBef>
                        <a:spcAft>
                          <a:spcPts val="0"/>
                        </a:spcAft>
                      </a:pPr>
                      <a:r>
                        <a:rPr lang="en-US" sz="1600" b="0" i="0" u="none" strike="noStrike" dirty="0">
                          <a:solidFill>
                            <a:schemeClr val="tx1"/>
                          </a:solidFill>
                          <a:effectLst/>
                          <a:latin typeface="Calibri"/>
                        </a:rPr>
                        <a:t>Avg Utilization Ratio</a:t>
                      </a:r>
                      <a:endParaRPr lang="en-US" sz="2600" b="0" i="0" u="none" strike="noStrike" dirty="0">
                        <a:solidFill>
                          <a:schemeClr val="tx1"/>
                        </a:solidFill>
                        <a:effectLst/>
                        <a:latin typeface="Calibri"/>
                      </a:endParaRPr>
                    </a:p>
                  </a:txBody>
                  <a:tcPr marL="13717" marR="13717" marT="13717" marB="0" anchor="ctr"/>
                </a:tc>
                <a:tc>
                  <a:txBody>
                    <a:bodyPr/>
                    <a:lstStyle/>
                    <a:p>
                      <a:pPr algn="ctr" fontAlgn="b">
                        <a:spcBef>
                          <a:spcPts val="0"/>
                        </a:spcBef>
                        <a:spcAft>
                          <a:spcPts val="0"/>
                        </a:spcAft>
                      </a:pPr>
                      <a:r>
                        <a:rPr lang="en-US" sz="1600" b="0" i="0" u="none" strike="noStrike" dirty="0">
                          <a:effectLst/>
                          <a:latin typeface="Calibri"/>
                        </a:rPr>
                        <a:t>-0.007</a:t>
                      </a:r>
                    </a:p>
                  </a:txBody>
                  <a:tcPr marL="13717" marR="13717" marT="13717" marB="0" anchor="b"/>
                </a:tc>
                <a:extLst>
                  <a:ext uri="{0D108BD9-81ED-4DB2-BD59-A6C34878D82A}">
                    <a16:rowId xmlns:a16="http://schemas.microsoft.com/office/drawing/2014/main" val="704161439"/>
                  </a:ext>
                </a:extLst>
              </a:tr>
            </a:tbl>
          </a:graphicData>
        </a:graphic>
      </p:graphicFrame>
      <p:sp>
        <p:nvSpPr>
          <p:cNvPr id="7" name="Title 1">
            <a:extLst>
              <a:ext uri="{FF2B5EF4-FFF2-40B4-BE49-F238E27FC236}">
                <a16:creationId xmlns:a16="http://schemas.microsoft.com/office/drawing/2014/main" id="{1B6698BA-CD25-4430-86F0-B995988CDBEB}"/>
              </a:ext>
            </a:extLst>
          </p:cNvPr>
          <p:cNvSpPr>
            <a:spLocks noGrp="1"/>
          </p:cNvSpPr>
          <p:nvPr>
            <p:ph type="title"/>
          </p:nvPr>
        </p:nvSpPr>
        <p:spPr>
          <a:xfrm>
            <a:off x="1097280" y="286603"/>
            <a:ext cx="10058400" cy="1450757"/>
          </a:xfrm>
        </p:spPr>
        <p:txBody>
          <a:bodyPr>
            <a:normAutofit fontScale="90000"/>
          </a:bodyPr>
          <a:lstStyle/>
          <a:p>
            <a:pPr>
              <a:lnSpc>
                <a:spcPct val="150000"/>
              </a:lnSpc>
            </a:pPr>
            <a:r>
              <a:rPr lang="en-US" sz="4400" dirty="0"/>
              <a:t>4: Months Inactive 12 months</a:t>
            </a:r>
            <a:br>
              <a:rPr lang="en-US" dirty="0"/>
            </a:br>
            <a:r>
              <a:rPr lang="en-US" sz="2200" dirty="0"/>
              <a:t>by Ariful Islam</a:t>
            </a:r>
            <a:endParaRPr lang="en-US" sz="2700" dirty="0"/>
          </a:p>
        </p:txBody>
      </p:sp>
    </p:spTree>
    <p:extLst>
      <p:ext uri="{BB962C8B-B14F-4D97-AF65-F5344CB8AC3E}">
        <p14:creationId xmlns:p14="http://schemas.microsoft.com/office/powerpoint/2010/main" val="2796893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A6F280-D1CF-4D8D-A431-1EC7BFEAD518}"/>
              </a:ext>
            </a:extLst>
          </p:cNvPr>
          <p:cNvSpPr>
            <a:spLocks noGrp="1"/>
          </p:cNvSpPr>
          <p:nvPr>
            <p:ph idx="1"/>
          </p:nvPr>
        </p:nvSpPr>
        <p:spPr/>
        <p:txBody>
          <a:bodyPr/>
          <a:lstStyle/>
          <a:p>
            <a:pPr>
              <a:buFont typeface="Arial" panose="020B0604020202020204" pitchFamily="34" charset="0"/>
              <a:buChar char="•"/>
            </a:pPr>
            <a:r>
              <a:rPr lang="en-US" dirty="0"/>
              <a:t> Total of 68.19% out of total attrited customers were inactive between 2-3 months </a:t>
            </a:r>
          </a:p>
          <a:p>
            <a:pPr>
              <a:buFont typeface="Arial" panose="020B0604020202020204" pitchFamily="34" charset="0"/>
              <a:buChar char="•"/>
            </a:pPr>
            <a:r>
              <a:rPr lang="en-US" dirty="0"/>
              <a:t> Data suggests that if the customer is inactive for more then 1 months, there is a high possibility that the customer might be attrited.  </a:t>
            </a:r>
          </a:p>
        </p:txBody>
      </p:sp>
      <p:sp>
        <p:nvSpPr>
          <p:cNvPr id="6" name="Title 1">
            <a:extLst>
              <a:ext uri="{FF2B5EF4-FFF2-40B4-BE49-F238E27FC236}">
                <a16:creationId xmlns:a16="http://schemas.microsoft.com/office/drawing/2014/main" id="{D6C1C508-7535-4E12-B3F2-7A3C64C61CC7}"/>
              </a:ext>
            </a:extLst>
          </p:cNvPr>
          <p:cNvSpPr>
            <a:spLocks noGrp="1"/>
          </p:cNvSpPr>
          <p:nvPr>
            <p:ph type="title"/>
          </p:nvPr>
        </p:nvSpPr>
        <p:spPr>
          <a:xfrm>
            <a:off x="1097279" y="286603"/>
            <a:ext cx="10537257" cy="1450757"/>
          </a:xfrm>
        </p:spPr>
        <p:txBody>
          <a:bodyPr>
            <a:normAutofit fontScale="90000"/>
          </a:bodyPr>
          <a:lstStyle/>
          <a:p>
            <a:pPr>
              <a:lnSpc>
                <a:spcPct val="150000"/>
              </a:lnSpc>
            </a:pPr>
            <a:r>
              <a:rPr lang="en-US" sz="4400" dirty="0"/>
              <a:t>4: Months Inactive 12 months - Summary</a:t>
            </a:r>
            <a:br>
              <a:rPr lang="en-US" dirty="0"/>
            </a:br>
            <a:r>
              <a:rPr lang="en-US" sz="2200" dirty="0"/>
              <a:t>by Ariful Islam</a:t>
            </a:r>
            <a:endParaRPr lang="en-US" sz="2700" dirty="0"/>
          </a:p>
        </p:txBody>
      </p:sp>
    </p:spTree>
    <p:extLst>
      <p:ext uri="{BB962C8B-B14F-4D97-AF65-F5344CB8AC3E}">
        <p14:creationId xmlns:p14="http://schemas.microsoft.com/office/powerpoint/2010/main" val="579553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DBFC-7CF8-41DB-B608-F948765C6475}"/>
              </a:ext>
            </a:extLst>
          </p:cNvPr>
          <p:cNvSpPr>
            <a:spLocks noGrp="1"/>
          </p:cNvSpPr>
          <p:nvPr>
            <p:ph type="title"/>
          </p:nvPr>
        </p:nvSpPr>
        <p:spPr/>
        <p:txBody>
          <a:bodyPr>
            <a:normAutofit/>
          </a:bodyPr>
          <a:lstStyle/>
          <a:p>
            <a:pPr>
              <a:lnSpc>
                <a:spcPct val="150000"/>
              </a:lnSpc>
            </a:pPr>
            <a:r>
              <a:rPr lang="en-US" sz="4000" dirty="0"/>
              <a:t>5: Total_Trans_Ct</a:t>
            </a:r>
            <a:br>
              <a:rPr lang="en-US" dirty="0"/>
            </a:br>
            <a:r>
              <a:rPr lang="en-US" sz="2000" dirty="0"/>
              <a:t>by Yuri Oh</a:t>
            </a:r>
            <a:endParaRPr lang="en-US" sz="2700" dirty="0"/>
          </a:p>
        </p:txBody>
      </p:sp>
      <p:sp>
        <p:nvSpPr>
          <p:cNvPr id="3" name="Content Placeholder 2">
            <a:extLst>
              <a:ext uri="{FF2B5EF4-FFF2-40B4-BE49-F238E27FC236}">
                <a16:creationId xmlns:a16="http://schemas.microsoft.com/office/drawing/2014/main" id="{0780C6D9-351A-4CBE-96F3-E191FFB9F277}"/>
              </a:ext>
            </a:extLst>
          </p:cNvPr>
          <p:cNvSpPr>
            <a:spLocks noGrp="1"/>
          </p:cNvSpPr>
          <p:nvPr>
            <p:ph idx="1"/>
          </p:nvPr>
        </p:nvSpPr>
        <p:spPr>
          <a:xfrm>
            <a:off x="1097280" y="2108201"/>
            <a:ext cx="5486400" cy="3657600"/>
          </a:xfrm>
        </p:spPr>
        <p:txBody>
          <a:bodyPr/>
          <a:lstStyle/>
          <a:p>
            <a:pPr>
              <a:buFont typeface="Arial" panose="020B0604020202020204" pitchFamily="34" charset="0"/>
              <a:buChar char="•"/>
            </a:pPr>
            <a:r>
              <a:rPr lang="en-US" dirty="0"/>
              <a:t> Number of transaction with the bank by the customer within the last 12 months</a:t>
            </a:r>
          </a:p>
          <a:p>
            <a:pPr>
              <a:buFont typeface="Arial" panose="020B0604020202020204" pitchFamily="34" charset="0"/>
              <a:buChar char="•"/>
            </a:pPr>
            <a:r>
              <a:rPr lang="en-US" dirty="0"/>
              <a:t> It’s a discrete numerical variable </a:t>
            </a:r>
          </a:p>
          <a:p>
            <a:pPr>
              <a:buFont typeface="Arial" panose="020B0604020202020204" pitchFamily="34" charset="0"/>
              <a:buChar char="•"/>
            </a:pPr>
            <a:r>
              <a:rPr lang="en-US" dirty="0"/>
              <a:t> Range 10-139</a:t>
            </a:r>
          </a:p>
          <a:p>
            <a:pPr>
              <a:buFont typeface="Arial" panose="020B0604020202020204" pitchFamily="34" charset="0"/>
              <a:buChar char="•"/>
            </a:pPr>
            <a:r>
              <a:rPr lang="en-US" dirty="0"/>
              <a:t> No missing value</a:t>
            </a:r>
          </a:p>
          <a:p>
            <a:pPr marL="0" indent="0">
              <a:buNone/>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graphicFrame>
        <p:nvGraphicFramePr>
          <p:cNvPr id="4" name="Table 4">
            <a:extLst>
              <a:ext uri="{FF2B5EF4-FFF2-40B4-BE49-F238E27FC236}">
                <a16:creationId xmlns:a16="http://schemas.microsoft.com/office/drawing/2014/main" id="{9B7B87B2-1745-4782-8377-914A28AEE916}"/>
              </a:ext>
            </a:extLst>
          </p:cNvPr>
          <p:cNvGraphicFramePr>
            <a:graphicFrameLocks noGrp="1"/>
          </p:cNvGraphicFramePr>
          <p:nvPr/>
        </p:nvGraphicFramePr>
        <p:xfrm>
          <a:off x="7315200" y="2194561"/>
          <a:ext cx="3300984" cy="3300984"/>
        </p:xfrm>
        <a:graphic>
          <a:graphicData uri="http://schemas.openxmlformats.org/drawingml/2006/table">
            <a:tbl>
              <a:tblPr firstRow="1" bandRow="1">
                <a:tableStyleId>{073A0DAA-6AF3-43AB-8588-CEC1D06C72B9}</a:tableStyleId>
              </a:tblPr>
              <a:tblGrid>
                <a:gridCol w="1835508">
                  <a:extLst>
                    <a:ext uri="{9D8B030D-6E8A-4147-A177-3AD203B41FA5}">
                      <a16:colId xmlns:a16="http://schemas.microsoft.com/office/drawing/2014/main" val="3169329657"/>
                    </a:ext>
                  </a:extLst>
                </a:gridCol>
                <a:gridCol w="1465476">
                  <a:extLst>
                    <a:ext uri="{9D8B030D-6E8A-4147-A177-3AD203B41FA5}">
                      <a16:colId xmlns:a16="http://schemas.microsoft.com/office/drawing/2014/main" val="4014994072"/>
                    </a:ext>
                  </a:extLst>
                </a:gridCol>
              </a:tblGrid>
              <a:tr h="412623">
                <a:tc gridSpan="2">
                  <a:txBody>
                    <a:bodyPr/>
                    <a:lstStyle/>
                    <a:p>
                      <a:pPr algn="ctr"/>
                      <a:r>
                        <a:rPr lang="en-US" sz="1900" dirty="0"/>
                        <a:t>Summary Statistics</a:t>
                      </a:r>
                    </a:p>
                  </a:txBody>
                  <a:tcPr marL="111601" marR="111601" marT="55801" marB="55801" anchor="ctr"/>
                </a:tc>
                <a:tc hMerge="1">
                  <a:txBody>
                    <a:bodyPr/>
                    <a:lstStyle/>
                    <a:p>
                      <a:endParaRPr lang="en-US"/>
                    </a:p>
                  </a:txBody>
                  <a:tcPr/>
                </a:tc>
                <a:extLst>
                  <a:ext uri="{0D108BD9-81ED-4DB2-BD59-A6C34878D82A}">
                    <a16:rowId xmlns:a16="http://schemas.microsoft.com/office/drawing/2014/main" val="1935743911"/>
                  </a:ext>
                </a:extLst>
              </a:tr>
              <a:tr h="412623">
                <a:tc>
                  <a:txBody>
                    <a:bodyPr/>
                    <a:lstStyle/>
                    <a:p>
                      <a:r>
                        <a:rPr lang="en-US" sz="1900"/>
                        <a:t>Total Count</a:t>
                      </a:r>
                    </a:p>
                  </a:txBody>
                  <a:tcPr marL="111601" marR="111601" marT="55801" marB="55801"/>
                </a:tc>
                <a:tc>
                  <a:txBody>
                    <a:bodyPr/>
                    <a:lstStyle/>
                    <a:p>
                      <a:r>
                        <a:rPr lang="en-US" sz="1900"/>
                        <a:t>10,115</a:t>
                      </a:r>
                    </a:p>
                  </a:txBody>
                  <a:tcPr marL="111601" marR="111601" marT="55801" marB="55801"/>
                </a:tc>
                <a:extLst>
                  <a:ext uri="{0D108BD9-81ED-4DB2-BD59-A6C34878D82A}">
                    <a16:rowId xmlns:a16="http://schemas.microsoft.com/office/drawing/2014/main" val="3902549626"/>
                  </a:ext>
                </a:extLst>
              </a:tr>
              <a:tr h="412623">
                <a:tc>
                  <a:txBody>
                    <a:bodyPr/>
                    <a:lstStyle/>
                    <a:p>
                      <a:r>
                        <a:rPr lang="en-US" sz="1900"/>
                        <a:t>Min</a:t>
                      </a:r>
                    </a:p>
                  </a:txBody>
                  <a:tcPr marL="111601" marR="111601" marT="55801" marB="55801"/>
                </a:tc>
                <a:tc>
                  <a:txBody>
                    <a:bodyPr/>
                    <a:lstStyle/>
                    <a:p>
                      <a:r>
                        <a:rPr lang="en-US" sz="1900"/>
                        <a:t>10</a:t>
                      </a:r>
                    </a:p>
                  </a:txBody>
                  <a:tcPr marL="111601" marR="111601" marT="55801" marB="55801"/>
                </a:tc>
                <a:extLst>
                  <a:ext uri="{0D108BD9-81ED-4DB2-BD59-A6C34878D82A}">
                    <a16:rowId xmlns:a16="http://schemas.microsoft.com/office/drawing/2014/main" val="3568602421"/>
                  </a:ext>
                </a:extLst>
              </a:tr>
              <a:tr h="412623">
                <a:tc>
                  <a:txBody>
                    <a:bodyPr/>
                    <a:lstStyle/>
                    <a:p>
                      <a:r>
                        <a:rPr lang="en-US" sz="1900"/>
                        <a:t>Max</a:t>
                      </a:r>
                    </a:p>
                  </a:txBody>
                  <a:tcPr marL="111601" marR="111601" marT="55801" marB="55801"/>
                </a:tc>
                <a:tc>
                  <a:txBody>
                    <a:bodyPr/>
                    <a:lstStyle/>
                    <a:p>
                      <a:r>
                        <a:rPr lang="en-US" sz="1900"/>
                        <a:t>139</a:t>
                      </a:r>
                    </a:p>
                  </a:txBody>
                  <a:tcPr marL="111601" marR="111601" marT="55801" marB="55801"/>
                </a:tc>
                <a:extLst>
                  <a:ext uri="{0D108BD9-81ED-4DB2-BD59-A6C34878D82A}">
                    <a16:rowId xmlns:a16="http://schemas.microsoft.com/office/drawing/2014/main" val="1625206175"/>
                  </a:ext>
                </a:extLst>
              </a:tr>
              <a:tr h="412623">
                <a:tc>
                  <a:txBody>
                    <a:bodyPr/>
                    <a:lstStyle/>
                    <a:p>
                      <a:r>
                        <a:rPr lang="en-US" sz="1900"/>
                        <a:t>Mean</a:t>
                      </a:r>
                    </a:p>
                  </a:txBody>
                  <a:tcPr marL="111601" marR="111601" marT="55801" marB="55801"/>
                </a:tc>
                <a:tc>
                  <a:txBody>
                    <a:bodyPr/>
                    <a:lstStyle/>
                    <a:p>
                      <a:r>
                        <a:rPr lang="en-US" sz="1900"/>
                        <a:t>64.832</a:t>
                      </a:r>
                    </a:p>
                  </a:txBody>
                  <a:tcPr marL="111601" marR="111601" marT="55801" marB="55801"/>
                </a:tc>
                <a:extLst>
                  <a:ext uri="{0D108BD9-81ED-4DB2-BD59-A6C34878D82A}">
                    <a16:rowId xmlns:a16="http://schemas.microsoft.com/office/drawing/2014/main" val="2586442839"/>
                  </a:ext>
                </a:extLst>
              </a:tr>
              <a:tr h="412623">
                <a:tc>
                  <a:txBody>
                    <a:bodyPr/>
                    <a:lstStyle/>
                    <a:p>
                      <a:r>
                        <a:rPr lang="en-US" sz="1900"/>
                        <a:t>Median</a:t>
                      </a:r>
                    </a:p>
                  </a:txBody>
                  <a:tcPr marL="111601" marR="111601" marT="55801" marB="55801"/>
                </a:tc>
                <a:tc>
                  <a:txBody>
                    <a:bodyPr/>
                    <a:lstStyle/>
                    <a:p>
                      <a:r>
                        <a:rPr lang="en-US" sz="1900"/>
                        <a:t>67</a:t>
                      </a:r>
                    </a:p>
                  </a:txBody>
                  <a:tcPr marL="111601" marR="111601" marT="55801" marB="55801"/>
                </a:tc>
                <a:extLst>
                  <a:ext uri="{0D108BD9-81ED-4DB2-BD59-A6C34878D82A}">
                    <a16:rowId xmlns:a16="http://schemas.microsoft.com/office/drawing/2014/main" val="843372247"/>
                  </a:ext>
                </a:extLst>
              </a:tr>
              <a:tr h="412623">
                <a:tc>
                  <a:txBody>
                    <a:bodyPr/>
                    <a:lstStyle/>
                    <a:p>
                      <a:r>
                        <a:rPr lang="en-US" sz="1900"/>
                        <a:t>Mode</a:t>
                      </a:r>
                    </a:p>
                  </a:txBody>
                  <a:tcPr marL="111601" marR="111601" marT="55801" marB="55801"/>
                </a:tc>
                <a:tc>
                  <a:txBody>
                    <a:bodyPr/>
                    <a:lstStyle/>
                    <a:p>
                      <a:r>
                        <a:rPr lang="en-US" sz="1900"/>
                        <a:t>81</a:t>
                      </a:r>
                    </a:p>
                  </a:txBody>
                  <a:tcPr marL="111601" marR="111601" marT="55801" marB="55801"/>
                </a:tc>
                <a:extLst>
                  <a:ext uri="{0D108BD9-81ED-4DB2-BD59-A6C34878D82A}">
                    <a16:rowId xmlns:a16="http://schemas.microsoft.com/office/drawing/2014/main" val="879753858"/>
                  </a:ext>
                </a:extLst>
              </a:tr>
              <a:tr h="412623">
                <a:tc>
                  <a:txBody>
                    <a:bodyPr/>
                    <a:lstStyle/>
                    <a:p>
                      <a:r>
                        <a:rPr lang="en-US" sz="1900"/>
                        <a:t>Std. Deviation</a:t>
                      </a:r>
                    </a:p>
                  </a:txBody>
                  <a:tcPr marL="111601" marR="111601" marT="55801" marB="55801"/>
                </a:tc>
                <a:tc>
                  <a:txBody>
                    <a:bodyPr/>
                    <a:lstStyle/>
                    <a:p>
                      <a:r>
                        <a:rPr lang="en-US" sz="1900" dirty="0"/>
                        <a:t>23.456</a:t>
                      </a:r>
                    </a:p>
                  </a:txBody>
                  <a:tcPr marL="111601" marR="111601" marT="55801" marB="55801"/>
                </a:tc>
                <a:extLst>
                  <a:ext uri="{0D108BD9-81ED-4DB2-BD59-A6C34878D82A}">
                    <a16:rowId xmlns:a16="http://schemas.microsoft.com/office/drawing/2014/main" val="4236612757"/>
                  </a:ext>
                </a:extLst>
              </a:tr>
            </a:tbl>
          </a:graphicData>
        </a:graphic>
      </p:graphicFrame>
    </p:spTree>
    <p:extLst>
      <p:ext uri="{BB962C8B-B14F-4D97-AF65-F5344CB8AC3E}">
        <p14:creationId xmlns:p14="http://schemas.microsoft.com/office/powerpoint/2010/main" val="229127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DBFC-7CF8-41DB-B608-F948765C6475}"/>
              </a:ext>
            </a:extLst>
          </p:cNvPr>
          <p:cNvSpPr>
            <a:spLocks noGrp="1"/>
          </p:cNvSpPr>
          <p:nvPr>
            <p:ph type="title"/>
          </p:nvPr>
        </p:nvSpPr>
        <p:spPr/>
        <p:txBody>
          <a:bodyPr>
            <a:normAutofit fontScale="90000"/>
          </a:bodyPr>
          <a:lstStyle/>
          <a:p>
            <a:pPr>
              <a:lnSpc>
                <a:spcPct val="150000"/>
              </a:lnSpc>
            </a:pPr>
            <a:r>
              <a:rPr lang="en-US" sz="4400" dirty="0"/>
              <a:t>5: Total_Trans_Ct</a:t>
            </a:r>
            <a:br>
              <a:rPr lang="en-US" dirty="0"/>
            </a:br>
            <a:r>
              <a:rPr lang="en-US" sz="2200" dirty="0"/>
              <a:t>by Yuri Oh</a:t>
            </a:r>
            <a:endParaRPr lang="en-US" sz="2700" dirty="0"/>
          </a:p>
        </p:txBody>
      </p:sp>
      <p:graphicFrame>
        <p:nvGraphicFramePr>
          <p:cNvPr id="3" name="Table 2">
            <a:extLst>
              <a:ext uri="{FF2B5EF4-FFF2-40B4-BE49-F238E27FC236}">
                <a16:creationId xmlns:a16="http://schemas.microsoft.com/office/drawing/2014/main" id="{CDBF09FA-8110-43AF-B45F-64D07026A064}"/>
              </a:ext>
            </a:extLst>
          </p:cNvPr>
          <p:cNvGraphicFramePr>
            <a:graphicFrameLocks noGrp="1"/>
          </p:cNvGraphicFramePr>
          <p:nvPr/>
        </p:nvGraphicFramePr>
        <p:xfrm>
          <a:off x="5120640" y="2194560"/>
          <a:ext cx="5760719" cy="4051504"/>
        </p:xfrm>
        <a:graphic>
          <a:graphicData uri="http://schemas.openxmlformats.org/drawingml/2006/table">
            <a:tbl>
              <a:tblPr/>
              <a:tblGrid>
                <a:gridCol w="1678483">
                  <a:extLst>
                    <a:ext uri="{9D8B030D-6E8A-4147-A177-3AD203B41FA5}">
                      <a16:colId xmlns:a16="http://schemas.microsoft.com/office/drawing/2014/main" val="3823820950"/>
                    </a:ext>
                  </a:extLst>
                </a:gridCol>
                <a:gridCol w="2652417">
                  <a:extLst>
                    <a:ext uri="{9D8B030D-6E8A-4147-A177-3AD203B41FA5}">
                      <a16:colId xmlns:a16="http://schemas.microsoft.com/office/drawing/2014/main" val="2676496792"/>
                    </a:ext>
                  </a:extLst>
                </a:gridCol>
                <a:gridCol w="1429819">
                  <a:extLst>
                    <a:ext uri="{9D8B030D-6E8A-4147-A177-3AD203B41FA5}">
                      <a16:colId xmlns:a16="http://schemas.microsoft.com/office/drawing/2014/main" val="2651538347"/>
                    </a:ext>
                  </a:extLst>
                </a:gridCol>
              </a:tblGrid>
              <a:tr h="252454">
                <a:tc>
                  <a:txBody>
                    <a:bodyPr/>
                    <a:lstStyle/>
                    <a:p>
                      <a:pPr algn="ctr" fontAlgn="ctr"/>
                      <a:r>
                        <a:rPr lang="en-US" sz="1600" b="1" i="0" u="none" strike="noStrike">
                          <a:solidFill>
                            <a:srgbClr val="FFFFFF"/>
                          </a:solidFill>
                          <a:effectLst/>
                          <a:latin typeface="Calibri" panose="020F0502020204030204" pitchFamily="34" charset="0"/>
                        </a:rPr>
                        <a:t>Attribute 1</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ctr"/>
                      <a:r>
                        <a:rPr lang="en-US" sz="1600" b="1" i="0" u="none" strike="noStrike">
                          <a:solidFill>
                            <a:srgbClr val="FFFFFF"/>
                          </a:solidFill>
                          <a:effectLst/>
                          <a:latin typeface="Calibri" panose="020F0502020204030204" pitchFamily="34" charset="0"/>
                        </a:rPr>
                        <a:t>Attribute 2</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ctr"/>
                      <a:r>
                        <a:rPr lang="en-US" sz="1600" b="1" i="0" u="none" strike="noStrike">
                          <a:solidFill>
                            <a:srgbClr val="FFFFFF"/>
                          </a:solidFill>
                          <a:effectLst/>
                          <a:latin typeface="Calibri" panose="020F0502020204030204" pitchFamily="34" charset="0"/>
                        </a:rPr>
                        <a:t>Correlation</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3815148635"/>
                  </a:ext>
                </a:extLst>
              </a:tr>
              <a:tr h="253223">
                <a:tc rowSpan="15">
                  <a:txBody>
                    <a:bodyPr/>
                    <a:lstStyle/>
                    <a:p>
                      <a:pPr algn="ctr" fontAlgn="ctr"/>
                      <a:r>
                        <a:rPr lang="en-US" sz="1600" b="0" i="0" u="none" strike="noStrike" dirty="0">
                          <a:solidFill>
                            <a:srgbClr val="000000"/>
                          </a:solidFill>
                          <a:effectLst/>
                          <a:latin typeface="Calibri" panose="020F0502020204030204" pitchFamily="34" charset="0"/>
                        </a:rPr>
                        <a:t> </a:t>
                      </a:r>
                    </a:p>
                    <a:p>
                      <a:pPr algn="ctr" fontAlgn="ctr"/>
                      <a:r>
                        <a:rPr lang="en-US" sz="1600" b="0" i="0" u="none" strike="noStrike" dirty="0">
                          <a:solidFill>
                            <a:srgbClr val="000000"/>
                          </a:solidFill>
                          <a:effectLst/>
                          <a:latin typeface="Calibri" panose="020F0502020204030204" pitchFamily="34" charset="0"/>
                        </a:rPr>
                        <a:t> </a:t>
                      </a:r>
                    </a:p>
                    <a:p>
                      <a:pPr algn="ctr" fontAlgn="ctr"/>
                      <a:r>
                        <a:rPr lang="en-US" sz="1600" b="0" i="0" u="none" strike="noStrike" dirty="0">
                          <a:solidFill>
                            <a:srgbClr val="000000"/>
                          </a:solidFill>
                          <a:effectLst/>
                          <a:latin typeface="Calibri" panose="020F0502020204030204" pitchFamily="34" charset="0"/>
                        </a:rPr>
                        <a:t> </a:t>
                      </a:r>
                    </a:p>
                    <a:p>
                      <a:pPr algn="ctr" fontAlgn="ctr"/>
                      <a:r>
                        <a:rPr lang="en-US" sz="1600" b="0" i="0" u="none" strike="noStrike" dirty="0">
                          <a:solidFill>
                            <a:srgbClr val="000000"/>
                          </a:solidFill>
                          <a:effectLst/>
                          <a:latin typeface="Calibri" panose="020F0502020204030204" pitchFamily="34" charset="0"/>
                        </a:rPr>
                        <a:t> </a:t>
                      </a:r>
                    </a:p>
                    <a:p>
                      <a:pPr algn="ctr" fontAlgn="ctr"/>
                      <a:r>
                        <a:rPr lang="en-US" sz="1600" b="0" i="0" u="none" strike="noStrike" dirty="0">
                          <a:solidFill>
                            <a:srgbClr val="000000"/>
                          </a:solidFill>
                          <a:effectLst/>
                          <a:latin typeface="Calibri" panose="020F0502020204030204" pitchFamily="34" charset="0"/>
                        </a:rPr>
                        <a:t> </a:t>
                      </a:r>
                    </a:p>
                    <a:p>
                      <a:pPr algn="ctr" fontAlgn="ctr"/>
                      <a:r>
                        <a:rPr lang="en-US" sz="1600" b="0" i="0" u="none" strike="noStrike" dirty="0">
                          <a:solidFill>
                            <a:srgbClr val="000000"/>
                          </a:solidFill>
                          <a:effectLst/>
                          <a:latin typeface="Calibri" panose="020F0502020204030204" pitchFamily="34" charset="0"/>
                        </a:rPr>
                        <a:t>Total trans Ct</a:t>
                      </a:r>
                    </a:p>
                    <a:p>
                      <a:pPr algn="ctr" fontAlgn="ctr"/>
                      <a:r>
                        <a:rPr lang="en-US" sz="1600" b="0" i="0" u="none" strike="noStrike" dirty="0">
                          <a:solidFill>
                            <a:srgbClr val="000000"/>
                          </a:solidFill>
                          <a:effectLst/>
                          <a:latin typeface="Calibri" panose="020F0502020204030204" pitchFamily="34" charset="0"/>
                        </a:rPr>
                        <a:t> </a:t>
                      </a:r>
                    </a:p>
                    <a:p>
                      <a:pPr algn="ctr" fontAlgn="ctr"/>
                      <a:r>
                        <a:rPr lang="en-US" sz="1600" b="0" i="0" u="none" strike="noStrike" dirty="0">
                          <a:solidFill>
                            <a:srgbClr val="000000"/>
                          </a:solidFill>
                          <a:effectLst/>
                          <a:latin typeface="Calibri" panose="020F0502020204030204" pitchFamily="34" charset="0"/>
                        </a:rPr>
                        <a:t> </a:t>
                      </a:r>
                    </a:p>
                    <a:p>
                      <a:pPr algn="ctr" fontAlgn="ctr"/>
                      <a:r>
                        <a:rPr lang="en-US" sz="1600" b="0" i="0" u="none" strike="noStrike" dirty="0">
                          <a:solidFill>
                            <a:srgbClr val="000000"/>
                          </a:solidFill>
                          <a:effectLst/>
                          <a:latin typeface="Calibri" panose="020F0502020204030204" pitchFamily="34" charset="0"/>
                        </a:rPr>
                        <a:t> </a:t>
                      </a:r>
                    </a:p>
                    <a:p>
                      <a:pPr algn="ctr" fontAlgn="ctr"/>
                      <a:r>
                        <a:rPr lang="en-US" sz="1600" b="0" i="0" u="none" strike="noStrike" dirty="0">
                          <a:solidFill>
                            <a:srgbClr val="000000"/>
                          </a:solidFill>
                          <a:effectLst/>
                          <a:latin typeface="Calibri" panose="020F0502020204030204" pitchFamily="34" charset="0"/>
                        </a:rPr>
                        <a:t> </a:t>
                      </a:r>
                    </a:p>
                    <a:p>
                      <a:pPr algn="ctr" fontAlgn="ctr"/>
                      <a:r>
                        <a:rPr lang="en-US" sz="1600" b="0" i="0" u="none" strike="noStrike" dirty="0">
                          <a:solidFill>
                            <a:srgbClr val="000000"/>
                          </a:solidFill>
                          <a:effectLst/>
                          <a:latin typeface="Calibri" panose="020F0502020204030204" pitchFamily="34" charset="0"/>
                        </a:rPr>
                        <a:t> </a:t>
                      </a:r>
                    </a:p>
                    <a:p>
                      <a:pPr algn="ctr" fontAlgn="ctr"/>
                      <a:r>
                        <a:rPr lang="en-US" sz="1600" b="0" i="0" u="none" strike="noStrike" dirty="0">
                          <a:solidFill>
                            <a:srgbClr val="000000"/>
                          </a:solidFill>
                          <a:effectLst/>
                          <a:latin typeface="Calibri" panose="020F0502020204030204" pitchFamily="34" charset="0"/>
                        </a:rPr>
                        <a:t> </a:t>
                      </a:r>
                    </a:p>
                    <a:p>
                      <a:pPr algn="ctr" fontAlgn="ctr"/>
                      <a:r>
                        <a:rPr lang="en-US" sz="1600" b="0" i="0" u="none" strike="noStrike" dirty="0">
                          <a:solidFill>
                            <a:srgbClr val="000000"/>
                          </a:solidFill>
                          <a:effectLst/>
                          <a:latin typeface="Calibri" panose="020F0502020204030204" pitchFamily="34" charset="0"/>
                        </a:rPr>
                        <a:t> </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600" b="0" i="0" u="none" strike="noStrike">
                          <a:solidFill>
                            <a:srgbClr val="000000"/>
                          </a:solidFill>
                          <a:effectLst/>
                          <a:latin typeface="Calibri" panose="020F0502020204030204" pitchFamily="34" charset="0"/>
                        </a:rPr>
                        <a:t>Total Trans Amt</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A6A6A6"/>
                    </a:solidFill>
                  </a:tcPr>
                </a:tc>
                <a:tc>
                  <a:txBody>
                    <a:bodyPr/>
                    <a:lstStyle/>
                    <a:p>
                      <a:pPr algn="r" fontAlgn="ctr"/>
                      <a:r>
                        <a:rPr lang="en-US" sz="1600" b="0" i="0" u="none" strike="noStrike">
                          <a:solidFill>
                            <a:srgbClr val="C00000"/>
                          </a:solidFill>
                          <a:effectLst/>
                          <a:latin typeface="Calibri" panose="020F0502020204030204" pitchFamily="34" charset="0"/>
                        </a:rPr>
                        <a:t>0.8074</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A6A6A6"/>
                    </a:solidFill>
                  </a:tcPr>
                </a:tc>
                <a:extLst>
                  <a:ext uri="{0D108BD9-81ED-4DB2-BD59-A6C34878D82A}">
                    <a16:rowId xmlns:a16="http://schemas.microsoft.com/office/drawing/2014/main" val="90319723"/>
                  </a:ext>
                </a:extLst>
              </a:tr>
              <a:tr h="253223">
                <a:tc vMerge="1">
                  <a:txBody>
                    <a:bodyPr/>
                    <a:lstStyle/>
                    <a:p>
                      <a:pPr algn="ctr" fontAlgn="ctr"/>
                      <a:endParaRPr lang="en-US" sz="1600" b="0" i="0" u="none" strike="noStrike">
                        <a:solidFill>
                          <a:srgbClr val="000000"/>
                        </a:solidFill>
                        <a:effectLst/>
                        <a:latin typeface="Calibri" panose="020F0502020204030204" pitchFamily="34" charset="0"/>
                      </a:endParaRP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ctr"/>
                      <a:r>
                        <a:rPr lang="en-US" sz="1600" b="0" i="0" u="none" strike="noStrike">
                          <a:solidFill>
                            <a:srgbClr val="000000"/>
                          </a:solidFill>
                          <a:effectLst/>
                          <a:latin typeface="Calibri" panose="020F0502020204030204" pitchFamily="34" charset="0"/>
                        </a:rPr>
                        <a:t>Total Revolving Bal</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r" fontAlgn="ctr"/>
                      <a:r>
                        <a:rPr lang="en-US" sz="1600" b="0" i="0" u="none" strike="noStrike">
                          <a:solidFill>
                            <a:srgbClr val="000000"/>
                          </a:solidFill>
                          <a:effectLst/>
                          <a:latin typeface="Calibri" panose="020F0502020204030204" pitchFamily="34" charset="0"/>
                        </a:rPr>
                        <a:t>0.0554</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2582628385"/>
                  </a:ext>
                </a:extLst>
              </a:tr>
              <a:tr h="253223">
                <a:tc vMerge="1">
                  <a:txBody>
                    <a:bodyPr/>
                    <a:lstStyle/>
                    <a:p>
                      <a:pPr algn="ctr" fontAlgn="ctr"/>
                      <a:endParaRPr lang="en-US" sz="1600" b="0" i="0" u="none" strike="noStrike">
                        <a:solidFill>
                          <a:srgbClr val="000000"/>
                        </a:solidFill>
                        <a:effectLst/>
                        <a:latin typeface="Calibri" panose="020F0502020204030204" pitchFamily="34" charset="0"/>
                      </a:endParaRP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ctr"/>
                      <a:r>
                        <a:rPr lang="en-US" sz="1600" b="0" i="0" u="none" strike="noStrike">
                          <a:solidFill>
                            <a:srgbClr val="000000"/>
                          </a:solidFill>
                          <a:effectLst/>
                          <a:latin typeface="Calibri" panose="020F0502020204030204" pitchFamily="34" charset="0"/>
                        </a:rPr>
                        <a:t>Total Relationship Count</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A6A6A6"/>
                    </a:solidFill>
                  </a:tcPr>
                </a:tc>
                <a:tc>
                  <a:txBody>
                    <a:bodyPr/>
                    <a:lstStyle/>
                    <a:p>
                      <a:pPr algn="r" fontAlgn="ctr"/>
                      <a:r>
                        <a:rPr lang="en-US" sz="1600" b="0" i="0" u="none" strike="noStrike">
                          <a:solidFill>
                            <a:srgbClr val="000000"/>
                          </a:solidFill>
                          <a:effectLst/>
                          <a:latin typeface="Calibri" panose="020F0502020204030204" pitchFamily="34" charset="0"/>
                        </a:rPr>
                        <a:t>-0.2421</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A6A6A6"/>
                    </a:solidFill>
                  </a:tcPr>
                </a:tc>
                <a:extLst>
                  <a:ext uri="{0D108BD9-81ED-4DB2-BD59-A6C34878D82A}">
                    <a16:rowId xmlns:a16="http://schemas.microsoft.com/office/drawing/2014/main" val="1267881675"/>
                  </a:ext>
                </a:extLst>
              </a:tr>
              <a:tr h="253223">
                <a:tc vMerge="1">
                  <a:txBody>
                    <a:bodyPr/>
                    <a:lstStyle/>
                    <a:p>
                      <a:pPr algn="ctr" fontAlgn="ctr"/>
                      <a:endParaRPr lang="en-US" sz="1600" b="0" i="0" u="none" strike="noStrike">
                        <a:solidFill>
                          <a:srgbClr val="000000"/>
                        </a:solidFill>
                        <a:effectLst/>
                        <a:latin typeface="Calibri" panose="020F0502020204030204" pitchFamily="34" charset="0"/>
                      </a:endParaRP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ctr"/>
                      <a:r>
                        <a:rPr lang="en-US" sz="1600" b="0" i="0" u="none" strike="noStrike" dirty="0">
                          <a:solidFill>
                            <a:srgbClr val="000000"/>
                          </a:solidFill>
                          <a:effectLst/>
                          <a:latin typeface="Calibri" panose="020F0502020204030204" pitchFamily="34" charset="0"/>
                        </a:rPr>
                        <a:t>Total Ct Chng Q4 Q1</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r" fontAlgn="ctr"/>
                      <a:r>
                        <a:rPr lang="en-US" sz="1600" b="0" i="0" u="none" strike="noStrike">
                          <a:solidFill>
                            <a:srgbClr val="000000"/>
                          </a:solidFill>
                          <a:effectLst/>
                          <a:latin typeface="Calibri" panose="020F0502020204030204" pitchFamily="34" charset="0"/>
                        </a:rPr>
                        <a:t>0.1118</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2658257724"/>
                  </a:ext>
                </a:extLst>
              </a:tr>
              <a:tr h="253223">
                <a:tc vMerge="1">
                  <a:txBody>
                    <a:bodyPr/>
                    <a:lstStyle/>
                    <a:p>
                      <a:pPr algn="ctr" fontAlgn="ctr"/>
                      <a:endParaRPr lang="en-US" sz="1600" b="0" i="0" u="none" strike="noStrike">
                        <a:solidFill>
                          <a:srgbClr val="000000"/>
                        </a:solidFill>
                        <a:effectLst/>
                        <a:latin typeface="Calibri" panose="020F0502020204030204" pitchFamily="34" charset="0"/>
                      </a:endParaRP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ctr"/>
                      <a:r>
                        <a:rPr lang="en-US" sz="1600" b="0" i="0" u="none" strike="noStrike">
                          <a:solidFill>
                            <a:srgbClr val="000000"/>
                          </a:solidFill>
                          <a:effectLst/>
                          <a:latin typeface="Calibri" panose="020F0502020204030204" pitchFamily="34" charset="0"/>
                        </a:rPr>
                        <a:t>Total Amt Chng Q4 Q1</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A6A6A6"/>
                    </a:solidFill>
                  </a:tcPr>
                </a:tc>
                <a:tc>
                  <a:txBody>
                    <a:bodyPr/>
                    <a:lstStyle/>
                    <a:p>
                      <a:pPr algn="r" fontAlgn="ctr"/>
                      <a:r>
                        <a:rPr lang="en-US" sz="1600" b="0" i="0" u="none" strike="noStrike">
                          <a:solidFill>
                            <a:srgbClr val="000000"/>
                          </a:solidFill>
                          <a:effectLst/>
                          <a:latin typeface="Calibri" panose="020F0502020204030204" pitchFamily="34" charset="0"/>
                        </a:rPr>
                        <a:t>0.0059</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A6A6A6"/>
                    </a:solidFill>
                  </a:tcPr>
                </a:tc>
                <a:extLst>
                  <a:ext uri="{0D108BD9-81ED-4DB2-BD59-A6C34878D82A}">
                    <a16:rowId xmlns:a16="http://schemas.microsoft.com/office/drawing/2014/main" val="1873531044"/>
                  </a:ext>
                </a:extLst>
              </a:tr>
              <a:tr h="253223">
                <a:tc vMerge="1">
                  <a:txBody>
                    <a:bodyPr/>
                    <a:lstStyle/>
                    <a:p>
                      <a:pPr algn="ctr" fontAlgn="ctr"/>
                      <a:endParaRPr lang="en-US" sz="1600" b="0" i="0" u="none" strike="noStrike">
                        <a:solidFill>
                          <a:srgbClr val="000000"/>
                        </a:solidFill>
                        <a:effectLst/>
                        <a:latin typeface="Calibri" panose="020F0502020204030204" pitchFamily="34" charset="0"/>
                      </a:endParaRP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ctr"/>
                      <a:r>
                        <a:rPr lang="en-US" sz="1600" b="0" i="0" u="none" strike="noStrike">
                          <a:solidFill>
                            <a:srgbClr val="000000"/>
                          </a:solidFill>
                          <a:effectLst/>
                          <a:latin typeface="Calibri" panose="020F0502020204030204" pitchFamily="34" charset="0"/>
                        </a:rPr>
                        <a:t>T Income Category</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r" fontAlgn="ctr"/>
                      <a:r>
                        <a:rPr lang="en-US" sz="1600" b="0" i="0" u="none" strike="noStrike">
                          <a:solidFill>
                            <a:srgbClr val="000000"/>
                          </a:solidFill>
                          <a:effectLst/>
                          <a:latin typeface="Calibri" panose="020F0502020204030204" pitchFamily="34" charset="0"/>
                        </a:rPr>
                        <a:t>-0.0555</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4031023633"/>
                  </a:ext>
                </a:extLst>
              </a:tr>
              <a:tr h="253223">
                <a:tc vMerge="1">
                  <a:txBody>
                    <a:bodyPr/>
                    <a:lstStyle/>
                    <a:p>
                      <a:pPr algn="ctr" fontAlgn="ctr"/>
                      <a:endParaRPr lang="en-US" sz="1600" b="0" i="0" u="none" strike="noStrike">
                        <a:solidFill>
                          <a:srgbClr val="000000"/>
                        </a:solidFill>
                        <a:effectLst/>
                        <a:latin typeface="Calibri" panose="020F0502020204030204" pitchFamily="34" charset="0"/>
                      </a:endParaRP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ctr"/>
                      <a:r>
                        <a:rPr lang="en-US" sz="1600" b="0" i="0" u="none" strike="noStrike">
                          <a:solidFill>
                            <a:srgbClr val="000000"/>
                          </a:solidFill>
                          <a:effectLst/>
                          <a:latin typeface="Calibri" panose="020F0502020204030204" pitchFamily="34" charset="0"/>
                        </a:rPr>
                        <a:t>T Education Level</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A6A6A6"/>
                    </a:solidFill>
                  </a:tcPr>
                </a:tc>
                <a:tc>
                  <a:txBody>
                    <a:bodyPr/>
                    <a:lstStyle/>
                    <a:p>
                      <a:pPr algn="r" fontAlgn="ctr"/>
                      <a:r>
                        <a:rPr lang="en-US" sz="1600" b="0" i="0" u="none" strike="noStrike">
                          <a:solidFill>
                            <a:srgbClr val="000000"/>
                          </a:solidFill>
                          <a:effectLst/>
                          <a:latin typeface="Calibri" panose="020F0502020204030204" pitchFamily="34" charset="0"/>
                        </a:rPr>
                        <a:t>​-0.0076</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A6A6A6"/>
                    </a:solidFill>
                  </a:tcPr>
                </a:tc>
                <a:extLst>
                  <a:ext uri="{0D108BD9-81ED-4DB2-BD59-A6C34878D82A}">
                    <a16:rowId xmlns:a16="http://schemas.microsoft.com/office/drawing/2014/main" val="3627319221"/>
                  </a:ext>
                </a:extLst>
              </a:tr>
              <a:tr h="253223">
                <a:tc vMerge="1">
                  <a:txBody>
                    <a:bodyPr/>
                    <a:lstStyle/>
                    <a:p>
                      <a:pPr algn="ctr" fontAlgn="ctr"/>
                      <a:endParaRPr lang="en-US" sz="1600" b="0" i="0" u="none" strike="noStrike">
                        <a:solidFill>
                          <a:srgbClr val="000000"/>
                        </a:solidFill>
                        <a:effectLst/>
                        <a:latin typeface="Calibri" panose="020F0502020204030204" pitchFamily="34" charset="0"/>
                      </a:endParaRP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ctr"/>
                      <a:r>
                        <a:rPr lang="en-US" sz="1600" b="0" i="0" u="none" strike="noStrike">
                          <a:solidFill>
                            <a:srgbClr val="000000"/>
                          </a:solidFill>
                          <a:effectLst/>
                          <a:latin typeface="Calibri" panose="020F0502020204030204" pitchFamily="34" charset="0"/>
                        </a:rPr>
                        <a:t>Months on book</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r" fontAlgn="ctr"/>
                      <a:r>
                        <a:rPr lang="en-US" sz="1600" b="0" i="0" u="none" strike="noStrike">
                          <a:solidFill>
                            <a:schemeClr val="tx1"/>
                          </a:solidFill>
                          <a:effectLst/>
                          <a:latin typeface="Calibri" panose="020F0502020204030204" pitchFamily="34" charset="0"/>
                        </a:rPr>
                        <a:t>-0.0504</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175818538"/>
                  </a:ext>
                </a:extLst>
              </a:tr>
              <a:tr h="253223">
                <a:tc vMerge="1">
                  <a:txBody>
                    <a:bodyPr/>
                    <a:lstStyle/>
                    <a:p>
                      <a:pPr algn="ctr" fontAlgn="ctr"/>
                      <a:endParaRPr lang="en-US" sz="1600" b="0" i="0" u="none" strike="noStrike">
                        <a:solidFill>
                          <a:srgbClr val="000000"/>
                        </a:solidFill>
                        <a:effectLst/>
                        <a:latin typeface="Calibri" panose="020F0502020204030204" pitchFamily="34" charset="0"/>
                      </a:endParaRP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ctr"/>
                      <a:r>
                        <a:rPr lang="en-US" sz="1600" b="0" i="0" u="none" strike="noStrike">
                          <a:solidFill>
                            <a:srgbClr val="000000"/>
                          </a:solidFill>
                          <a:effectLst/>
                          <a:latin typeface="Calibri" panose="020F0502020204030204" pitchFamily="34" charset="0"/>
                        </a:rPr>
                        <a:t>Months Inactive 12 mon</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A6A6A6"/>
                    </a:solidFill>
                  </a:tcPr>
                </a:tc>
                <a:tc>
                  <a:txBody>
                    <a:bodyPr/>
                    <a:lstStyle/>
                    <a:p>
                      <a:pPr algn="r" fontAlgn="ctr"/>
                      <a:r>
                        <a:rPr lang="en-US" sz="1600" b="0" i="0" u="none" strike="noStrike">
                          <a:solidFill>
                            <a:srgbClr val="000000"/>
                          </a:solidFill>
                          <a:effectLst/>
                          <a:latin typeface="Calibri" panose="020F0502020204030204" pitchFamily="34" charset="0"/>
                        </a:rPr>
                        <a:t>-0.0425</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A6A6A6"/>
                    </a:solidFill>
                  </a:tcPr>
                </a:tc>
                <a:extLst>
                  <a:ext uri="{0D108BD9-81ED-4DB2-BD59-A6C34878D82A}">
                    <a16:rowId xmlns:a16="http://schemas.microsoft.com/office/drawing/2014/main" val="1201425322"/>
                  </a:ext>
                </a:extLst>
              </a:tr>
              <a:tr h="253223">
                <a:tc vMerge="1">
                  <a:txBody>
                    <a:bodyPr/>
                    <a:lstStyle/>
                    <a:p>
                      <a:pPr algn="ctr" fontAlgn="ctr"/>
                      <a:endParaRPr lang="en-US" sz="1600" b="0" i="0" u="none" strike="noStrike">
                        <a:solidFill>
                          <a:srgbClr val="000000"/>
                        </a:solidFill>
                        <a:effectLst/>
                        <a:latin typeface="Calibri" panose="020F0502020204030204" pitchFamily="34" charset="0"/>
                      </a:endParaRP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ctr"/>
                      <a:r>
                        <a:rPr lang="en-US" sz="1600" b="0" i="0" u="none" strike="noStrike">
                          <a:solidFill>
                            <a:srgbClr val="000000"/>
                          </a:solidFill>
                          <a:effectLst/>
                          <a:latin typeface="Calibri" panose="020F0502020204030204" pitchFamily="34" charset="0"/>
                        </a:rPr>
                        <a:t>Dependent count</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r" fontAlgn="ctr"/>
                      <a:r>
                        <a:rPr lang="en-US" sz="1600" b="0" i="0" u="none" strike="noStrike">
                          <a:solidFill>
                            <a:srgbClr val="000000"/>
                          </a:solidFill>
                          <a:effectLst/>
                          <a:latin typeface="Calibri" panose="020F0502020204030204" pitchFamily="34" charset="0"/>
                        </a:rPr>
                        <a:t>0.0503</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564895385"/>
                  </a:ext>
                </a:extLst>
              </a:tr>
              <a:tr h="253223">
                <a:tc vMerge="1">
                  <a:txBody>
                    <a:bodyPr/>
                    <a:lstStyle/>
                    <a:p>
                      <a:pPr algn="ctr" fontAlgn="ctr"/>
                      <a:endParaRPr lang="en-US" sz="1600" b="0" i="0" u="none" strike="noStrike">
                        <a:solidFill>
                          <a:srgbClr val="000000"/>
                        </a:solidFill>
                        <a:effectLst/>
                        <a:latin typeface="Calibri" panose="020F0502020204030204" pitchFamily="34" charset="0"/>
                      </a:endParaRP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ctr"/>
                      <a:r>
                        <a:rPr lang="en-US" sz="1600" b="0" i="0" u="none" strike="noStrike">
                          <a:solidFill>
                            <a:srgbClr val="000000"/>
                          </a:solidFill>
                          <a:effectLst/>
                          <a:latin typeface="Calibri" panose="020F0502020204030204" pitchFamily="34" charset="0"/>
                        </a:rPr>
                        <a:t>Customer Age</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A6A6A6"/>
                    </a:solidFill>
                  </a:tcPr>
                </a:tc>
                <a:tc>
                  <a:txBody>
                    <a:bodyPr/>
                    <a:lstStyle/>
                    <a:p>
                      <a:pPr algn="r" fontAlgn="ctr"/>
                      <a:r>
                        <a:rPr lang="en-US" sz="1600" b="0" i="0" u="none" strike="noStrike">
                          <a:solidFill>
                            <a:schemeClr val="tx1"/>
                          </a:solidFill>
                          <a:effectLst/>
                          <a:latin typeface="Calibri" panose="020F0502020204030204" pitchFamily="34" charset="0"/>
                        </a:rPr>
                        <a:t>-0.0678</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A6A6A6"/>
                    </a:solidFill>
                  </a:tcPr>
                </a:tc>
                <a:extLst>
                  <a:ext uri="{0D108BD9-81ED-4DB2-BD59-A6C34878D82A}">
                    <a16:rowId xmlns:a16="http://schemas.microsoft.com/office/drawing/2014/main" val="1614523875"/>
                  </a:ext>
                </a:extLst>
              </a:tr>
              <a:tr h="253223">
                <a:tc vMerge="1">
                  <a:txBody>
                    <a:bodyPr/>
                    <a:lstStyle/>
                    <a:p>
                      <a:pPr algn="ctr" fontAlgn="ctr"/>
                      <a:endParaRPr lang="en-US" sz="1600" b="0" i="0" u="none" strike="noStrike">
                        <a:solidFill>
                          <a:srgbClr val="000000"/>
                        </a:solidFill>
                        <a:effectLst/>
                        <a:latin typeface="Calibri" panose="020F0502020204030204" pitchFamily="34" charset="0"/>
                      </a:endParaRP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l" fontAlgn="ctr"/>
                      <a:r>
                        <a:rPr lang="en-US" sz="1600" b="0" i="0" u="none" strike="noStrike">
                          <a:solidFill>
                            <a:srgbClr val="000000"/>
                          </a:solidFill>
                          <a:effectLst/>
                          <a:latin typeface="Calibri" panose="020F0502020204030204" pitchFamily="34" charset="0"/>
                        </a:rPr>
                        <a:t>Credit Limit</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9D9D9"/>
                    </a:solidFill>
                  </a:tcPr>
                </a:tc>
                <a:tc>
                  <a:txBody>
                    <a:bodyPr/>
                    <a:lstStyle/>
                    <a:p>
                      <a:pPr algn="r" fontAlgn="ctr"/>
                      <a:r>
                        <a:rPr lang="en-US" sz="1600" b="0" i="0" u="none" strike="noStrike">
                          <a:solidFill>
                            <a:srgbClr val="000000"/>
                          </a:solidFill>
                          <a:effectLst/>
                          <a:latin typeface="Calibri" panose="020F0502020204030204" pitchFamily="34" charset="0"/>
                        </a:rPr>
                        <a:t>0.076</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a:noFill/>
                    </a:lnB>
                    <a:solidFill>
                      <a:srgbClr val="D9D9D9"/>
                    </a:solidFill>
                  </a:tcPr>
                </a:tc>
                <a:extLst>
                  <a:ext uri="{0D108BD9-81ED-4DB2-BD59-A6C34878D82A}">
                    <a16:rowId xmlns:a16="http://schemas.microsoft.com/office/drawing/2014/main" val="3518427931"/>
                  </a:ext>
                </a:extLst>
              </a:tr>
              <a:tr h="253223">
                <a:tc vMerge="1">
                  <a:txBody>
                    <a:bodyPr/>
                    <a:lstStyle/>
                    <a:p>
                      <a:pPr algn="ctr" fontAlgn="ctr"/>
                      <a:endParaRPr lang="en-US" sz="1600" b="0" i="0" u="none" strike="noStrike">
                        <a:solidFill>
                          <a:srgbClr val="000000"/>
                        </a:solidFill>
                        <a:effectLst/>
                        <a:latin typeface="Calibri" panose="020F0502020204030204" pitchFamily="34" charset="0"/>
                      </a:endParaRP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9050" cap="flat" cmpd="sng" algn="ctr">
                      <a:noFill/>
                      <a:prstDash val="solid"/>
                      <a:round/>
                      <a:headEnd type="none" w="med" len="med"/>
                      <a:tailEnd type="none" w="med" len="med"/>
                    </a:lnB>
                    <a:solidFill>
                      <a:srgbClr val="D9D9D9"/>
                    </a:solidFill>
                  </a:tcPr>
                </a:tc>
                <a:tc>
                  <a:txBody>
                    <a:bodyPr/>
                    <a:lstStyle/>
                    <a:p>
                      <a:pPr algn="l" fontAlgn="ctr"/>
                      <a:r>
                        <a:rPr lang="en-US" sz="1600" b="0" i="0" u="none" strike="noStrike">
                          <a:solidFill>
                            <a:srgbClr val="000000"/>
                          </a:solidFill>
                          <a:effectLst/>
                          <a:latin typeface="Calibri" panose="020F0502020204030204" pitchFamily="34" charset="0"/>
                        </a:rPr>
                        <a:t>Contacts Count 12 mon</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9050" cap="flat" cmpd="sng" algn="ctr">
                      <a:noFill/>
                      <a:prstDash val="solid"/>
                      <a:round/>
                      <a:headEnd type="none" w="med" len="med"/>
                      <a:tailEnd type="none" w="med" len="med"/>
                    </a:lnB>
                    <a:solidFill>
                      <a:srgbClr val="A6A6A6"/>
                    </a:solidFill>
                  </a:tcPr>
                </a:tc>
                <a:tc>
                  <a:txBody>
                    <a:bodyPr/>
                    <a:lstStyle/>
                    <a:p>
                      <a:pPr algn="r" fontAlgn="ctr"/>
                      <a:r>
                        <a:rPr lang="en-US" sz="1600" b="0" i="0" u="none" strike="noStrike">
                          <a:solidFill>
                            <a:srgbClr val="000000"/>
                          </a:solidFill>
                          <a:effectLst/>
                          <a:latin typeface="Calibri" panose="020F0502020204030204" pitchFamily="34" charset="0"/>
                        </a:rPr>
                        <a:t>-0.1527</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9050" cap="flat" cmpd="sng" algn="ctr">
                      <a:noFill/>
                      <a:prstDash val="solid"/>
                      <a:round/>
                      <a:headEnd type="none" w="med" len="med"/>
                      <a:tailEnd type="none" w="med" len="med"/>
                    </a:lnB>
                    <a:solidFill>
                      <a:srgbClr val="A6A6A6"/>
                    </a:solidFill>
                  </a:tcPr>
                </a:tc>
                <a:extLst>
                  <a:ext uri="{0D108BD9-81ED-4DB2-BD59-A6C34878D82A}">
                    <a16:rowId xmlns:a16="http://schemas.microsoft.com/office/drawing/2014/main" val="1987908907"/>
                  </a:ext>
                </a:extLst>
              </a:tr>
              <a:tr h="253223">
                <a:tc vMerge="1">
                  <a:txBody>
                    <a:bodyPr/>
                    <a:lstStyle/>
                    <a:p>
                      <a:pPr algn="ctr" fontAlgn="ctr"/>
                      <a:endParaRPr lang="en-US" sz="1600" b="0" i="0" u="none" strike="noStrike">
                        <a:solidFill>
                          <a:srgbClr val="000000"/>
                        </a:solidFill>
                        <a:effectLst/>
                        <a:latin typeface="Calibri" panose="020F0502020204030204" pitchFamily="34" charset="0"/>
                      </a:endParaRP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9050" cap="flat" cmpd="sng" algn="ctr">
                      <a:noFill/>
                      <a:prstDash val="solid"/>
                      <a:round/>
                      <a:headEnd type="none" w="med" len="med"/>
                      <a:tailEnd type="none" w="med" len="med"/>
                    </a:lnB>
                    <a:solidFill>
                      <a:srgbClr val="D9D9D9"/>
                    </a:solidFill>
                  </a:tcPr>
                </a:tc>
                <a:tc>
                  <a:txBody>
                    <a:bodyPr/>
                    <a:lstStyle/>
                    <a:p>
                      <a:pPr algn="l" fontAlgn="ctr"/>
                      <a:r>
                        <a:rPr lang="en-US" sz="1600" b="0" i="0" u="none" strike="noStrike">
                          <a:solidFill>
                            <a:srgbClr val="000000"/>
                          </a:solidFill>
                          <a:effectLst/>
                          <a:latin typeface="Calibri" panose="020F0502020204030204" pitchFamily="34" charset="0"/>
                        </a:rPr>
                        <a:t>Avg Utilization Ratio</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9050" cap="flat" cmpd="sng" algn="ctr">
                      <a:noFill/>
                      <a:prstDash val="solid"/>
                      <a:round/>
                      <a:headEnd type="none" w="med" len="med"/>
                      <a:tailEnd type="none" w="med" len="med"/>
                    </a:lnB>
                    <a:solidFill>
                      <a:schemeClr val="bg1">
                        <a:lumMod val="85000"/>
                      </a:schemeClr>
                    </a:solidFill>
                  </a:tcPr>
                </a:tc>
                <a:tc>
                  <a:txBody>
                    <a:bodyPr/>
                    <a:lstStyle/>
                    <a:p>
                      <a:pPr algn="r" fontAlgn="ctr"/>
                      <a:r>
                        <a:rPr lang="en-US" sz="1600" b="0" i="0" u="none" strike="noStrike">
                          <a:solidFill>
                            <a:srgbClr val="000000"/>
                          </a:solidFill>
                          <a:effectLst/>
                          <a:latin typeface="Calibri" panose="020F0502020204030204" pitchFamily="34" charset="0"/>
                        </a:rPr>
                        <a:t>0.0030</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9050" cap="flat" cmpd="sng" algn="ctr">
                      <a:no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867854592"/>
                  </a:ext>
                </a:extLst>
              </a:tr>
              <a:tr h="253223">
                <a:tc vMerge="1">
                  <a:txBody>
                    <a:bodyPr/>
                    <a:lstStyle/>
                    <a:p>
                      <a:pPr algn="ctr" fontAlgn="ctr"/>
                      <a:endParaRPr lang="en-US" sz="1600" b="0" i="0" u="none" strike="noStrike">
                        <a:solidFill>
                          <a:srgbClr val="000000"/>
                        </a:solidFill>
                        <a:effectLst/>
                        <a:latin typeface="Calibri" panose="020F0502020204030204" pitchFamily="34" charset="0"/>
                      </a:endParaRP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D9D9D9"/>
                    </a:solidFill>
                  </a:tcPr>
                </a:tc>
                <a:tc>
                  <a:txBody>
                    <a:bodyPr/>
                    <a:lstStyle/>
                    <a:p>
                      <a:pPr algn="l" fontAlgn="ctr"/>
                      <a:r>
                        <a:rPr lang="en-US" sz="1600" b="0" i="0" u="none" strike="noStrike">
                          <a:solidFill>
                            <a:srgbClr val="000000"/>
                          </a:solidFill>
                          <a:effectLst/>
                          <a:latin typeface="Calibri" panose="020F0502020204030204" pitchFamily="34" charset="0"/>
                        </a:rPr>
                        <a:t>Avg Open To Buy</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A6A6A6"/>
                    </a:solidFill>
                  </a:tcPr>
                </a:tc>
                <a:tc>
                  <a:txBody>
                    <a:bodyPr/>
                    <a:lstStyle/>
                    <a:p>
                      <a:pPr algn="r" fontAlgn="ctr"/>
                      <a:r>
                        <a:rPr lang="en-US" sz="1600" b="0" i="0" u="none" strike="noStrike">
                          <a:solidFill>
                            <a:srgbClr val="000000"/>
                          </a:solidFill>
                          <a:effectLst/>
                          <a:latin typeface="Calibri" panose="020F0502020204030204" pitchFamily="34" charset="0"/>
                        </a:rPr>
                        <a:t>0.0710</a:t>
                      </a:r>
                    </a:p>
                  </a:txBody>
                  <a:tcPr marL="9319" marR="9319" marT="931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solidFill>
                      <a:srgbClr val="A6A6A6"/>
                    </a:solidFill>
                  </a:tcPr>
                </a:tc>
                <a:extLst>
                  <a:ext uri="{0D108BD9-81ED-4DB2-BD59-A6C34878D82A}">
                    <a16:rowId xmlns:a16="http://schemas.microsoft.com/office/drawing/2014/main" val="2160852303"/>
                  </a:ext>
                </a:extLst>
              </a:tr>
            </a:tbl>
          </a:graphicData>
        </a:graphic>
      </p:graphicFrame>
      <p:sp>
        <p:nvSpPr>
          <p:cNvPr id="5" name="Rectangle 4">
            <a:extLst>
              <a:ext uri="{FF2B5EF4-FFF2-40B4-BE49-F238E27FC236}">
                <a16:creationId xmlns:a16="http://schemas.microsoft.com/office/drawing/2014/main" id="{90DB6B85-CCE1-43FF-A840-B340A28E69E3}"/>
              </a:ext>
            </a:extLst>
          </p:cNvPr>
          <p:cNvSpPr/>
          <p:nvPr/>
        </p:nvSpPr>
        <p:spPr>
          <a:xfrm>
            <a:off x="1278330" y="2162406"/>
            <a:ext cx="3697744" cy="769441"/>
          </a:xfrm>
          <a:prstGeom prst="rect">
            <a:avLst/>
          </a:prstGeom>
        </p:spPr>
        <p:txBody>
          <a:bodyPr wrap="square">
            <a:spAutoFit/>
          </a:bodyPr>
          <a:lstStyle/>
          <a:p>
            <a:r>
              <a:rPr lang="en-US" sz="2200" b="1"/>
              <a:t>Association with Other Variables- Correlation</a:t>
            </a:r>
          </a:p>
        </p:txBody>
      </p:sp>
    </p:spTree>
    <p:extLst>
      <p:ext uri="{BB962C8B-B14F-4D97-AF65-F5344CB8AC3E}">
        <p14:creationId xmlns:p14="http://schemas.microsoft.com/office/powerpoint/2010/main" val="5487230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DBFC-7CF8-41DB-B608-F948765C6475}"/>
              </a:ext>
            </a:extLst>
          </p:cNvPr>
          <p:cNvSpPr>
            <a:spLocks noGrp="1"/>
          </p:cNvSpPr>
          <p:nvPr>
            <p:ph type="title"/>
          </p:nvPr>
        </p:nvSpPr>
        <p:spPr/>
        <p:txBody>
          <a:bodyPr>
            <a:normAutofit fontScale="90000"/>
          </a:bodyPr>
          <a:lstStyle/>
          <a:p>
            <a:pPr>
              <a:lnSpc>
                <a:spcPct val="150000"/>
              </a:lnSpc>
            </a:pPr>
            <a:r>
              <a:rPr lang="en-US" sz="4400" dirty="0"/>
              <a:t>5: Total_Trans_Ct</a:t>
            </a:r>
            <a:br>
              <a:rPr lang="en-US" dirty="0"/>
            </a:br>
            <a:r>
              <a:rPr lang="en-US" sz="2200" dirty="0"/>
              <a:t>by Yuri Oh</a:t>
            </a:r>
            <a:endParaRPr lang="en-US" sz="2700" dirty="0"/>
          </a:p>
        </p:txBody>
      </p:sp>
      <p:sp>
        <p:nvSpPr>
          <p:cNvPr id="5" name="Rectangle 4">
            <a:extLst>
              <a:ext uri="{FF2B5EF4-FFF2-40B4-BE49-F238E27FC236}">
                <a16:creationId xmlns:a16="http://schemas.microsoft.com/office/drawing/2014/main" id="{90DB6B85-CCE1-43FF-A840-B340A28E69E3}"/>
              </a:ext>
            </a:extLst>
          </p:cNvPr>
          <p:cNvSpPr/>
          <p:nvPr/>
        </p:nvSpPr>
        <p:spPr>
          <a:xfrm>
            <a:off x="1278330" y="2162406"/>
            <a:ext cx="3697744" cy="1107996"/>
          </a:xfrm>
          <a:prstGeom prst="rect">
            <a:avLst/>
          </a:prstGeom>
        </p:spPr>
        <p:txBody>
          <a:bodyPr wrap="square">
            <a:spAutoFit/>
          </a:bodyPr>
          <a:lstStyle/>
          <a:p>
            <a:r>
              <a:rPr lang="en-US" sz="2200" b="1" dirty="0"/>
              <a:t>Association with </a:t>
            </a:r>
            <a:r>
              <a:rPr lang="en-US" sz="2200" b="1" dirty="0" err="1"/>
              <a:t>Total_Trans_Amt</a:t>
            </a:r>
            <a:r>
              <a:rPr lang="en-US" sz="2200" b="1" dirty="0"/>
              <a:t> – </a:t>
            </a:r>
          </a:p>
          <a:p>
            <a:r>
              <a:rPr lang="en-US" sz="2200" b="1" dirty="0"/>
              <a:t>High Correlation</a:t>
            </a:r>
          </a:p>
        </p:txBody>
      </p:sp>
      <p:pic>
        <p:nvPicPr>
          <p:cNvPr id="11" name="Picture 10">
            <a:extLst>
              <a:ext uri="{FF2B5EF4-FFF2-40B4-BE49-F238E27FC236}">
                <a16:creationId xmlns:a16="http://schemas.microsoft.com/office/drawing/2014/main" id="{7AFE37F1-83AE-4856-AB11-98D5614F087A}"/>
              </a:ext>
            </a:extLst>
          </p:cNvPr>
          <p:cNvPicPr>
            <a:picLocks noChangeAspect="1"/>
          </p:cNvPicPr>
          <p:nvPr/>
        </p:nvPicPr>
        <p:blipFill>
          <a:blip r:embed="rId2"/>
          <a:stretch>
            <a:fillRect/>
          </a:stretch>
        </p:blipFill>
        <p:spPr>
          <a:xfrm>
            <a:off x="6523630" y="2060625"/>
            <a:ext cx="4099664" cy="4027934"/>
          </a:xfrm>
          <a:prstGeom prst="rect">
            <a:avLst/>
          </a:prstGeom>
        </p:spPr>
      </p:pic>
      <p:pic>
        <p:nvPicPr>
          <p:cNvPr id="13" name="Picture 12">
            <a:extLst>
              <a:ext uri="{FF2B5EF4-FFF2-40B4-BE49-F238E27FC236}">
                <a16:creationId xmlns:a16="http://schemas.microsoft.com/office/drawing/2014/main" id="{BBE9EB61-D56F-442A-8EF8-C64B1E53ACD1}"/>
              </a:ext>
            </a:extLst>
          </p:cNvPr>
          <p:cNvPicPr>
            <a:picLocks noChangeAspect="1"/>
          </p:cNvPicPr>
          <p:nvPr/>
        </p:nvPicPr>
        <p:blipFill>
          <a:blip r:embed="rId3"/>
          <a:stretch>
            <a:fillRect/>
          </a:stretch>
        </p:blipFill>
        <p:spPr>
          <a:xfrm>
            <a:off x="6294998" y="3431565"/>
            <a:ext cx="228632" cy="1286054"/>
          </a:xfrm>
          <a:prstGeom prst="rect">
            <a:avLst/>
          </a:prstGeom>
        </p:spPr>
      </p:pic>
      <p:pic>
        <p:nvPicPr>
          <p:cNvPr id="15" name="Picture 14">
            <a:extLst>
              <a:ext uri="{FF2B5EF4-FFF2-40B4-BE49-F238E27FC236}">
                <a16:creationId xmlns:a16="http://schemas.microsoft.com/office/drawing/2014/main" id="{CC352E6E-4692-499B-AA1C-FD5580AC6B27}"/>
              </a:ext>
            </a:extLst>
          </p:cNvPr>
          <p:cNvPicPr>
            <a:picLocks noChangeAspect="1"/>
          </p:cNvPicPr>
          <p:nvPr/>
        </p:nvPicPr>
        <p:blipFill>
          <a:blip r:embed="rId4"/>
          <a:stretch>
            <a:fillRect/>
          </a:stretch>
        </p:blipFill>
        <p:spPr>
          <a:xfrm>
            <a:off x="8016171" y="6088559"/>
            <a:ext cx="1114581" cy="209579"/>
          </a:xfrm>
          <a:prstGeom prst="rect">
            <a:avLst/>
          </a:prstGeom>
        </p:spPr>
      </p:pic>
      <p:pic>
        <p:nvPicPr>
          <p:cNvPr id="17" name="Picture 16">
            <a:extLst>
              <a:ext uri="{FF2B5EF4-FFF2-40B4-BE49-F238E27FC236}">
                <a16:creationId xmlns:a16="http://schemas.microsoft.com/office/drawing/2014/main" id="{D916A1ED-6A52-47B0-A0A4-AA082B060DF3}"/>
              </a:ext>
            </a:extLst>
          </p:cNvPr>
          <p:cNvPicPr>
            <a:picLocks noChangeAspect="1"/>
          </p:cNvPicPr>
          <p:nvPr/>
        </p:nvPicPr>
        <p:blipFill>
          <a:blip r:embed="rId5"/>
          <a:stretch>
            <a:fillRect/>
          </a:stretch>
        </p:blipFill>
        <p:spPr>
          <a:xfrm>
            <a:off x="1268516" y="3926154"/>
            <a:ext cx="4628487" cy="769441"/>
          </a:xfrm>
          <a:prstGeom prst="rect">
            <a:avLst/>
          </a:prstGeom>
          <a:ln>
            <a:solidFill>
              <a:schemeClr val="accent1"/>
            </a:solidFill>
          </a:ln>
        </p:spPr>
      </p:pic>
      <p:cxnSp>
        <p:nvCxnSpPr>
          <p:cNvPr id="19" name="Straight Arrow Connector 18">
            <a:extLst>
              <a:ext uri="{FF2B5EF4-FFF2-40B4-BE49-F238E27FC236}">
                <a16:creationId xmlns:a16="http://schemas.microsoft.com/office/drawing/2014/main" id="{BA7D512D-6D0E-4D10-9024-4030A7BDD358}"/>
              </a:ext>
            </a:extLst>
          </p:cNvPr>
          <p:cNvCxnSpPr>
            <a:cxnSpLocks/>
          </p:cNvCxnSpPr>
          <p:nvPr/>
        </p:nvCxnSpPr>
        <p:spPr>
          <a:xfrm flipH="1">
            <a:off x="5994400" y="4203510"/>
            <a:ext cx="2781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8218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Chart, bar chart, waterfall chart&#10;&#10;Description automatically generated">
            <a:extLst>
              <a:ext uri="{FF2B5EF4-FFF2-40B4-BE49-F238E27FC236}">
                <a16:creationId xmlns:a16="http://schemas.microsoft.com/office/drawing/2014/main" id="{80E72D14-4B7B-4E08-A685-39D181225DCA}"/>
              </a:ext>
            </a:extLst>
          </p:cNvPr>
          <p:cNvPicPr>
            <a:picLocks noChangeAspect="1"/>
          </p:cNvPicPr>
          <p:nvPr/>
        </p:nvPicPr>
        <p:blipFill>
          <a:blip r:embed="rId3"/>
          <a:stretch>
            <a:fillRect/>
          </a:stretch>
        </p:blipFill>
        <p:spPr>
          <a:xfrm>
            <a:off x="5151728" y="2256127"/>
            <a:ext cx="6691744" cy="3664528"/>
          </a:xfrm>
          <a:prstGeom prst="rect">
            <a:avLst/>
          </a:prstGeom>
        </p:spPr>
      </p:pic>
      <p:sp>
        <p:nvSpPr>
          <p:cNvPr id="2" name="Title 1">
            <a:extLst>
              <a:ext uri="{FF2B5EF4-FFF2-40B4-BE49-F238E27FC236}">
                <a16:creationId xmlns:a16="http://schemas.microsoft.com/office/drawing/2014/main" id="{C8F4DBFC-7CF8-41DB-B608-F948765C6475}"/>
              </a:ext>
            </a:extLst>
          </p:cNvPr>
          <p:cNvSpPr>
            <a:spLocks noGrp="1"/>
          </p:cNvSpPr>
          <p:nvPr>
            <p:ph type="title"/>
          </p:nvPr>
        </p:nvSpPr>
        <p:spPr/>
        <p:txBody>
          <a:bodyPr>
            <a:normAutofit fontScale="90000"/>
          </a:bodyPr>
          <a:lstStyle/>
          <a:p>
            <a:pPr>
              <a:lnSpc>
                <a:spcPct val="150000"/>
              </a:lnSpc>
            </a:pPr>
            <a:r>
              <a:rPr lang="en-US" sz="4400" dirty="0"/>
              <a:t>5: Total_Trans_Ct</a:t>
            </a:r>
            <a:br>
              <a:rPr lang="en-US" dirty="0"/>
            </a:br>
            <a:r>
              <a:rPr lang="en-US" sz="2200" dirty="0"/>
              <a:t>by Yuri Oh</a:t>
            </a:r>
            <a:endParaRPr lang="en-US" sz="2700" dirty="0"/>
          </a:p>
        </p:txBody>
      </p:sp>
      <p:sp>
        <p:nvSpPr>
          <p:cNvPr id="35" name="TextBox 34">
            <a:extLst>
              <a:ext uri="{FF2B5EF4-FFF2-40B4-BE49-F238E27FC236}">
                <a16:creationId xmlns:a16="http://schemas.microsoft.com/office/drawing/2014/main" id="{911ED948-36BE-461A-B664-25EAD52F88D0}"/>
              </a:ext>
            </a:extLst>
          </p:cNvPr>
          <p:cNvSpPr txBox="1"/>
          <p:nvPr/>
        </p:nvSpPr>
        <p:spPr>
          <a:xfrm>
            <a:off x="6634621" y="1929432"/>
            <a:ext cx="2225408" cy="1015663"/>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Customers have</a:t>
            </a:r>
          </a:p>
          <a:p>
            <a:r>
              <a:rPr lang="en-US" sz="2000" dirty="0">
                <a:latin typeface="Calibri" panose="020F0502020204030204" pitchFamily="34" charset="0"/>
                <a:cs typeface="Calibri" panose="020F0502020204030204" pitchFamily="34" charset="0"/>
              </a:rPr>
              <a:t>more possibilities to </a:t>
            </a:r>
            <a:r>
              <a:rPr lang="en-US" sz="2000" b="1" dirty="0">
                <a:solidFill>
                  <a:schemeClr val="accent1">
                    <a:lumMod val="75000"/>
                  </a:schemeClr>
                </a:solidFill>
                <a:latin typeface="Calibri" panose="020F0502020204030204" pitchFamily="34" charset="0"/>
                <a:cs typeface="Calibri" panose="020F0502020204030204" pitchFamily="34" charset="0"/>
              </a:rPr>
              <a:t>leave</a:t>
            </a:r>
          </a:p>
        </p:txBody>
      </p:sp>
      <p:sp>
        <p:nvSpPr>
          <p:cNvPr id="36" name="TextBox 35">
            <a:extLst>
              <a:ext uri="{FF2B5EF4-FFF2-40B4-BE49-F238E27FC236}">
                <a16:creationId xmlns:a16="http://schemas.microsoft.com/office/drawing/2014/main" id="{61BD9871-332B-4ED8-B5A2-77CF54F8BC93}"/>
              </a:ext>
            </a:extLst>
          </p:cNvPr>
          <p:cNvSpPr txBox="1"/>
          <p:nvPr/>
        </p:nvSpPr>
        <p:spPr>
          <a:xfrm>
            <a:off x="9725099" y="2533229"/>
            <a:ext cx="2093844" cy="1015663"/>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Customers have</a:t>
            </a:r>
          </a:p>
          <a:p>
            <a:r>
              <a:rPr lang="en-US" sz="2000" dirty="0">
                <a:latin typeface="Calibri" panose="020F0502020204030204" pitchFamily="34" charset="0"/>
                <a:cs typeface="Calibri" panose="020F0502020204030204" pitchFamily="34" charset="0"/>
              </a:rPr>
              <a:t>more possibilities to </a:t>
            </a:r>
            <a:r>
              <a:rPr lang="en-US" sz="2000" b="1" dirty="0">
                <a:solidFill>
                  <a:schemeClr val="tx1">
                    <a:lumMod val="85000"/>
                    <a:lumOff val="15000"/>
                  </a:schemeClr>
                </a:solidFill>
                <a:latin typeface="Calibri" panose="020F0502020204030204" pitchFamily="34" charset="0"/>
                <a:cs typeface="Calibri" panose="020F0502020204030204" pitchFamily="34" charset="0"/>
              </a:rPr>
              <a:t>stay</a:t>
            </a:r>
          </a:p>
        </p:txBody>
      </p:sp>
      <p:cxnSp>
        <p:nvCxnSpPr>
          <p:cNvPr id="31" name="Straight Arrow Connector 30">
            <a:extLst>
              <a:ext uri="{FF2B5EF4-FFF2-40B4-BE49-F238E27FC236}">
                <a16:creationId xmlns:a16="http://schemas.microsoft.com/office/drawing/2014/main" id="{5EDCE84F-CEC0-421D-9757-E0E1F12E8D43}"/>
              </a:ext>
            </a:extLst>
          </p:cNvPr>
          <p:cNvCxnSpPr>
            <a:cxnSpLocks/>
          </p:cNvCxnSpPr>
          <p:nvPr/>
        </p:nvCxnSpPr>
        <p:spPr>
          <a:xfrm flipH="1">
            <a:off x="11398527" y="2173093"/>
            <a:ext cx="318879" cy="342787"/>
          </a:xfrm>
          <a:prstGeom prst="straightConnector1">
            <a:avLst/>
          </a:prstGeom>
          <a:ln w="22225">
            <a:solidFill>
              <a:schemeClr val="tx1">
                <a:lumMod val="85000"/>
                <a:lumOff val="15000"/>
              </a:schemeClr>
            </a:solidFill>
            <a:tailEnd type="triangle"/>
          </a:ln>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1FA50A52-6ABD-4DB2-81A0-76A61BB01F88}"/>
              </a:ext>
            </a:extLst>
          </p:cNvPr>
          <p:cNvCxnSpPr>
            <a:cxnSpLocks/>
          </p:cNvCxnSpPr>
          <p:nvPr/>
        </p:nvCxnSpPr>
        <p:spPr>
          <a:xfrm flipV="1">
            <a:off x="6817462" y="2855430"/>
            <a:ext cx="231661" cy="313654"/>
          </a:xfrm>
          <a:prstGeom prst="straightConnector1">
            <a:avLst/>
          </a:prstGeom>
          <a:ln w="22225">
            <a:solidFill>
              <a:schemeClr val="accent1">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28" name="Rectangle: Rounded Corners 27">
            <a:extLst>
              <a:ext uri="{FF2B5EF4-FFF2-40B4-BE49-F238E27FC236}">
                <a16:creationId xmlns:a16="http://schemas.microsoft.com/office/drawing/2014/main" id="{87DA8B34-95C4-4826-9FD7-04906D7BE5EB}"/>
              </a:ext>
            </a:extLst>
          </p:cNvPr>
          <p:cNvSpPr/>
          <p:nvPr/>
        </p:nvSpPr>
        <p:spPr>
          <a:xfrm>
            <a:off x="8714856" y="2139193"/>
            <a:ext cx="3296960" cy="3209342"/>
          </a:xfrm>
          <a:prstGeom prst="roundRect">
            <a:avLst/>
          </a:prstGeom>
          <a:noFill/>
          <a:ln w="6350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8FA44001-49A8-45C4-9236-B0B831DEABD8}"/>
              </a:ext>
            </a:extLst>
          </p:cNvPr>
          <p:cNvSpPr/>
          <p:nvPr/>
        </p:nvSpPr>
        <p:spPr>
          <a:xfrm>
            <a:off x="6780341" y="3146012"/>
            <a:ext cx="1766171" cy="2195900"/>
          </a:xfrm>
          <a:prstGeom prst="roundRect">
            <a:avLst/>
          </a:prstGeom>
          <a:noFill/>
          <a:ln w="635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8" name="Table 3">
            <a:extLst>
              <a:ext uri="{FF2B5EF4-FFF2-40B4-BE49-F238E27FC236}">
                <a16:creationId xmlns:a16="http://schemas.microsoft.com/office/drawing/2014/main" id="{B2D1061B-3A03-4DC7-A78A-BBAE210E23F7}"/>
              </a:ext>
            </a:extLst>
          </p:cNvPr>
          <p:cNvGraphicFramePr>
            <a:graphicFrameLocks noGrp="1"/>
          </p:cNvGraphicFramePr>
          <p:nvPr>
            <p:extLst>
              <p:ext uri="{D42A27DB-BD31-4B8C-83A1-F6EECF244321}">
                <p14:modId xmlns:p14="http://schemas.microsoft.com/office/powerpoint/2010/main" val="2234546161"/>
              </p:ext>
            </p:extLst>
          </p:nvPr>
        </p:nvGraphicFramePr>
        <p:xfrm>
          <a:off x="1166220" y="2881715"/>
          <a:ext cx="3897434" cy="3158132"/>
        </p:xfrm>
        <a:graphic>
          <a:graphicData uri="http://schemas.openxmlformats.org/drawingml/2006/table">
            <a:tbl>
              <a:tblPr firstRow="1" bandRow="1">
                <a:tableStyleId>{073A0DAA-6AF3-43AB-8588-CEC1D06C72B9}</a:tableStyleId>
              </a:tblPr>
              <a:tblGrid>
                <a:gridCol w="504824">
                  <a:extLst>
                    <a:ext uri="{9D8B030D-6E8A-4147-A177-3AD203B41FA5}">
                      <a16:colId xmlns:a16="http://schemas.microsoft.com/office/drawing/2014/main" val="4123323588"/>
                    </a:ext>
                  </a:extLst>
                </a:gridCol>
                <a:gridCol w="812754">
                  <a:extLst>
                    <a:ext uri="{9D8B030D-6E8A-4147-A177-3AD203B41FA5}">
                      <a16:colId xmlns:a16="http://schemas.microsoft.com/office/drawing/2014/main" val="1357909428"/>
                    </a:ext>
                  </a:extLst>
                </a:gridCol>
                <a:gridCol w="743924">
                  <a:extLst>
                    <a:ext uri="{9D8B030D-6E8A-4147-A177-3AD203B41FA5}">
                      <a16:colId xmlns:a16="http://schemas.microsoft.com/office/drawing/2014/main" val="3050894831"/>
                    </a:ext>
                  </a:extLst>
                </a:gridCol>
                <a:gridCol w="650588">
                  <a:extLst>
                    <a:ext uri="{9D8B030D-6E8A-4147-A177-3AD203B41FA5}">
                      <a16:colId xmlns:a16="http://schemas.microsoft.com/office/drawing/2014/main" val="3826036451"/>
                    </a:ext>
                  </a:extLst>
                </a:gridCol>
                <a:gridCol w="579390">
                  <a:extLst>
                    <a:ext uri="{9D8B030D-6E8A-4147-A177-3AD203B41FA5}">
                      <a16:colId xmlns:a16="http://schemas.microsoft.com/office/drawing/2014/main" val="180119638"/>
                    </a:ext>
                  </a:extLst>
                </a:gridCol>
                <a:gridCol w="605954">
                  <a:extLst>
                    <a:ext uri="{9D8B030D-6E8A-4147-A177-3AD203B41FA5}">
                      <a16:colId xmlns:a16="http://schemas.microsoft.com/office/drawing/2014/main" val="742286418"/>
                    </a:ext>
                  </a:extLst>
                </a:gridCol>
              </a:tblGrid>
              <a:tr h="483678">
                <a:tc>
                  <a:txBody>
                    <a:bodyPr/>
                    <a:lstStyle/>
                    <a:p>
                      <a:pPr algn="ctr"/>
                      <a:endParaRPr lang="en-US" sz="1700"/>
                    </a:p>
                  </a:txBody>
                  <a:tcPr marL="87548" marR="87548" marT="43774" marB="43774"/>
                </a:tc>
                <a:tc>
                  <a:txBody>
                    <a:bodyPr/>
                    <a:lstStyle/>
                    <a:p>
                      <a:pPr algn="ctr"/>
                      <a:r>
                        <a:rPr lang="en-US" sz="1000" dirty="0"/>
                        <a:t>Transaction Count</a:t>
                      </a:r>
                    </a:p>
                  </a:txBody>
                  <a:tcPr marL="87548" marR="87548" marT="43774" marB="43774"/>
                </a:tc>
                <a:tc>
                  <a:txBody>
                    <a:bodyPr/>
                    <a:lstStyle/>
                    <a:p>
                      <a:pPr algn="ctr"/>
                      <a:r>
                        <a:rPr lang="en-US" sz="1000" dirty="0"/>
                        <a:t>Existing Cust.</a:t>
                      </a:r>
                      <a:endParaRPr lang="en-US" sz="1700" dirty="0"/>
                    </a:p>
                  </a:txBody>
                  <a:tcPr marL="87548" marR="87548" marT="43774" marB="43774"/>
                </a:tc>
                <a:tc>
                  <a:txBody>
                    <a:bodyPr/>
                    <a:lstStyle/>
                    <a:p>
                      <a:pPr algn="ctr"/>
                      <a:r>
                        <a:rPr lang="en-US" sz="1000" dirty="0"/>
                        <a:t>Existing %</a:t>
                      </a:r>
                    </a:p>
                  </a:txBody>
                  <a:tcPr marL="87548" marR="87548" marT="43774" marB="43774"/>
                </a:tc>
                <a:tc>
                  <a:txBody>
                    <a:bodyPr/>
                    <a:lstStyle/>
                    <a:p>
                      <a:pPr algn="ctr"/>
                      <a:r>
                        <a:rPr lang="en-US" sz="1000" dirty="0"/>
                        <a:t>Attrited Cust.</a:t>
                      </a:r>
                    </a:p>
                  </a:txBody>
                  <a:tcPr marL="87548" marR="87548" marT="43774" marB="43774"/>
                </a:tc>
                <a:tc>
                  <a:txBody>
                    <a:bodyPr/>
                    <a:lstStyle/>
                    <a:p>
                      <a:pPr algn="ctr"/>
                      <a:r>
                        <a:rPr lang="en-US" sz="1000" dirty="0"/>
                        <a:t>Attrited %</a:t>
                      </a:r>
                    </a:p>
                  </a:txBody>
                  <a:tcPr marL="87548" marR="87548" marT="43774" marB="43774"/>
                </a:tc>
                <a:extLst>
                  <a:ext uri="{0D108BD9-81ED-4DB2-BD59-A6C34878D82A}">
                    <a16:rowId xmlns:a16="http://schemas.microsoft.com/office/drawing/2014/main" val="546768950"/>
                  </a:ext>
                </a:extLst>
              </a:tr>
              <a:tr h="365760">
                <a:tc rowSpan="6">
                  <a:txBody>
                    <a:bodyPr/>
                    <a:lstStyle/>
                    <a:p>
                      <a:pPr algn="ctr"/>
                      <a:r>
                        <a:rPr lang="en-US" sz="1300" dirty="0"/>
                        <a:t>Total Transaction Count</a:t>
                      </a:r>
                    </a:p>
                  </a:txBody>
                  <a:tcPr marL="87548" marR="87548" marT="43774" marB="43774" vert="vert270"/>
                </a:tc>
                <a:tc>
                  <a:txBody>
                    <a:bodyPr/>
                    <a:lstStyle/>
                    <a:p>
                      <a:r>
                        <a:rPr lang="en-US" sz="1200" b="0" dirty="0"/>
                        <a:t>10-29</a:t>
                      </a:r>
                    </a:p>
                  </a:txBody>
                  <a:tcPr marL="87548" marR="87548" marT="43774" marB="43774"/>
                </a:tc>
                <a:tc>
                  <a:txBody>
                    <a:bodyPr/>
                    <a:lstStyle/>
                    <a:p>
                      <a:pPr lvl="0">
                        <a:buNone/>
                      </a:pPr>
                      <a:r>
                        <a:rPr lang="en-US" sz="1200" dirty="0"/>
                        <a:t>422</a:t>
                      </a:r>
                    </a:p>
                    <a:p>
                      <a:pPr lvl="0">
                        <a:buNone/>
                      </a:pPr>
                      <a:endParaRPr lang="en-US" sz="1200" dirty="0"/>
                    </a:p>
                  </a:txBody>
                  <a:tcPr marL="87548" marR="87548" marT="43774" marB="43774"/>
                </a:tc>
                <a:tc>
                  <a:txBody>
                    <a:bodyPr/>
                    <a:lstStyle/>
                    <a:p>
                      <a:r>
                        <a:rPr lang="en-US" sz="1200" dirty="0"/>
                        <a:t>5%</a:t>
                      </a:r>
                    </a:p>
                  </a:txBody>
                  <a:tcPr marL="87548" marR="87548" marT="43774" marB="43774"/>
                </a:tc>
                <a:tc>
                  <a:txBody>
                    <a:bodyPr/>
                    <a:lstStyle/>
                    <a:p>
                      <a:r>
                        <a:rPr lang="en-US" sz="1200" dirty="0"/>
                        <a:t>192</a:t>
                      </a:r>
                    </a:p>
                  </a:txBody>
                  <a:tcPr marL="87548" marR="87548" marT="43774" marB="43774"/>
                </a:tc>
                <a:tc>
                  <a:txBody>
                    <a:bodyPr/>
                    <a:lstStyle/>
                    <a:p>
                      <a:r>
                        <a:rPr lang="en-US" sz="1200" b="0" dirty="0">
                          <a:solidFill>
                            <a:schemeClr val="tx1"/>
                          </a:solidFill>
                        </a:rPr>
                        <a:t>12%</a:t>
                      </a:r>
                    </a:p>
                  </a:txBody>
                  <a:tcPr marL="87548" marR="87548" marT="43774" marB="43774"/>
                </a:tc>
                <a:extLst>
                  <a:ext uri="{0D108BD9-81ED-4DB2-BD59-A6C34878D82A}">
                    <a16:rowId xmlns:a16="http://schemas.microsoft.com/office/drawing/2014/main" val="2072413726"/>
                  </a:ext>
                </a:extLst>
              </a:tr>
              <a:tr h="365760">
                <a:tc vMerge="1">
                  <a:txBody>
                    <a:bodyPr/>
                    <a:lstStyle/>
                    <a:p>
                      <a:endParaRPr lang="en-US"/>
                    </a:p>
                  </a:txBody>
                  <a:tcPr/>
                </a:tc>
                <a:tc>
                  <a:txBody>
                    <a:bodyPr/>
                    <a:lstStyle/>
                    <a:p>
                      <a:r>
                        <a:rPr lang="en-US" sz="1200" b="1" dirty="0"/>
                        <a:t>30-49</a:t>
                      </a:r>
                    </a:p>
                  </a:txBody>
                  <a:tcPr marL="87548" marR="87548" marT="43774" marB="43774"/>
                </a:tc>
                <a:tc>
                  <a:txBody>
                    <a:bodyPr/>
                    <a:lstStyle/>
                    <a:p>
                      <a:r>
                        <a:rPr lang="en-US" sz="1200" dirty="0"/>
                        <a:t>1,461</a:t>
                      </a:r>
                    </a:p>
                  </a:txBody>
                  <a:tcPr marL="87548" marR="87548" marT="43774" marB="43774"/>
                </a:tc>
                <a:tc>
                  <a:txBody>
                    <a:bodyPr/>
                    <a:lstStyle/>
                    <a:p>
                      <a:r>
                        <a:rPr lang="en-US" sz="1200" dirty="0"/>
                        <a:t>17%</a:t>
                      </a:r>
                    </a:p>
                  </a:txBody>
                  <a:tcPr marL="87548" marR="87548" marT="43774" marB="43774"/>
                </a:tc>
                <a:tc>
                  <a:txBody>
                    <a:bodyPr/>
                    <a:lstStyle/>
                    <a:p>
                      <a:r>
                        <a:rPr lang="en-US" sz="1200" b="1" dirty="0">
                          <a:solidFill>
                            <a:schemeClr val="accent1"/>
                          </a:solidFill>
                        </a:rPr>
                        <a:t>962</a:t>
                      </a:r>
                    </a:p>
                  </a:txBody>
                  <a:tcPr marL="87548" marR="87548" marT="43774" marB="43774"/>
                </a:tc>
                <a:tc>
                  <a:txBody>
                    <a:bodyPr/>
                    <a:lstStyle/>
                    <a:p>
                      <a:r>
                        <a:rPr lang="en-US" sz="1200" b="1" dirty="0">
                          <a:solidFill>
                            <a:schemeClr val="accent1"/>
                          </a:solidFill>
                        </a:rPr>
                        <a:t>59%</a:t>
                      </a:r>
                    </a:p>
                  </a:txBody>
                  <a:tcPr marL="87548" marR="87548" marT="43774" marB="43774"/>
                </a:tc>
                <a:extLst>
                  <a:ext uri="{0D108BD9-81ED-4DB2-BD59-A6C34878D82A}">
                    <a16:rowId xmlns:a16="http://schemas.microsoft.com/office/drawing/2014/main" val="2871617834"/>
                  </a:ext>
                </a:extLst>
              </a:tr>
              <a:tr h="365760">
                <a:tc vMerge="1">
                  <a:txBody>
                    <a:bodyPr/>
                    <a:lstStyle/>
                    <a:p>
                      <a:endParaRPr lang="en-US"/>
                    </a:p>
                  </a:txBody>
                  <a:tcPr/>
                </a:tc>
                <a:tc>
                  <a:txBody>
                    <a:bodyPr/>
                    <a:lstStyle/>
                    <a:p>
                      <a:r>
                        <a:rPr lang="en-US" sz="1200" b="0" dirty="0"/>
                        <a:t>50-69</a:t>
                      </a:r>
                    </a:p>
                  </a:txBody>
                  <a:tcPr marL="87548" marR="87548" marT="43774" marB="43774"/>
                </a:tc>
                <a:tc>
                  <a:txBody>
                    <a:bodyPr/>
                    <a:lstStyle/>
                    <a:p>
                      <a:r>
                        <a:rPr lang="en-US" sz="1200" dirty="0"/>
                        <a:t>2,107</a:t>
                      </a:r>
                    </a:p>
                  </a:txBody>
                  <a:tcPr marL="87548" marR="87548" marT="43774" marB="43774"/>
                </a:tc>
                <a:tc>
                  <a:txBody>
                    <a:bodyPr/>
                    <a:lstStyle/>
                    <a:p>
                      <a:r>
                        <a:rPr lang="en-US" sz="1200" dirty="0"/>
                        <a:t>25%</a:t>
                      </a:r>
                    </a:p>
                  </a:txBody>
                  <a:tcPr marL="87548" marR="87548" marT="43774" marB="43774"/>
                </a:tc>
                <a:tc>
                  <a:txBody>
                    <a:bodyPr/>
                    <a:lstStyle/>
                    <a:p>
                      <a:pPr marL="0" algn="l" defTabSz="914400" rtl="0" eaLnBrk="1" latinLnBrk="0" hangingPunct="1"/>
                      <a:r>
                        <a:rPr lang="en-US" sz="1200" b="1" kern="1200" dirty="0">
                          <a:solidFill>
                            <a:schemeClr val="accent1"/>
                          </a:solidFill>
                          <a:latin typeface="+mn-lt"/>
                          <a:ea typeface="+mn-ea"/>
                          <a:cs typeface="+mn-cs"/>
                        </a:rPr>
                        <a:t>345</a:t>
                      </a:r>
                    </a:p>
                  </a:txBody>
                  <a:tcPr marL="87548" marR="87548" marT="43774" marB="43774"/>
                </a:tc>
                <a:tc>
                  <a:txBody>
                    <a:bodyPr/>
                    <a:lstStyle/>
                    <a:p>
                      <a:pPr marL="0" algn="l" defTabSz="914400" rtl="0" eaLnBrk="1" latinLnBrk="0" hangingPunct="1"/>
                      <a:r>
                        <a:rPr lang="en-US" sz="1200" b="1" kern="1200" dirty="0">
                          <a:solidFill>
                            <a:schemeClr val="accent1"/>
                          </a:solidFill>
                          <a:latin typeface="+mn-lt"/>
                          <a:ea typeface="+mn-ea"/>
                          <a:cs typeface="+mn-cs"/>
                        </a:rPr>
                        <a:t>21%</a:t>
                      </a:r>
                    </a:p>
                  </a:txBody>
                  <a:tcPr marL="87548" marR="87548" marT="43774" marB="43774"/>
                </a:tc>
                <a:extLst>
                  <a:ext uri="{0D108BD9-81ED-4DB2-BD59-A6C34878D82A}">
                    <a16:rowId xmlns:a16="http://schemas.microsoft.com/office/drawing/2014/main" val="3978014379"/>
                  </a:ext>
                </a:extLst>
              </a:tr>
              <a:tr h="365760">
                <a:tc vMerge="1">
                  <a:txBody>
                    <a:bodyPr/>
                    <a:lstStyle/>
                    <a:p>
                      <a:endParaRPr lang="en-US"/>
                    </a:p>
                  </a:txBody>
                  <a:tcPr/>
                </a:tc>
                <a:tc>
                  <a:txBody>
                    <a:bodyPr/>
                    <a:lstStyle/>
                    <a:p>
                      <a:r>
                        <a:rPr lang="en-US" sz="1200"/>
                        <a:t>70-89</a:t>
                      </a:r>
                    </a:p>
                  </a:txBody>
                  <a:tcPr marL="87548" marR="87548" marT="43774" marB="43774"/>
                </a:tc>
                <a:tc>
                  <a:txBody>
                    <a:bodyPr/>
                    <a:lstStyle/>
                    <a:p>
                      <a:r>
                        <a:rPr lang="en-US" sz="1200" dirty="0"/>
                        <a:t>3,316</a:t>
                      </a:r>
                    </a:p>
                  </a:txBody>
                  <a:tcPr marL="87548" marR="87548" marT="43774" marB="43774"/>
                </a:tc>
                <a:tc>
                  <a:txBody>
                    <a:bodyPr/>
                    <a:lstStyle/>
                    <a:p>
                      <a:r>
                        <a:rPr lang="en-US" sz="1200" dirty="0"/>
                        <a:t>39%</a:t>
                      </a:r>
                    </a:p>
                  </a:txBody>
                  <a:tcPr marL="87548" marR="87548" marT="43774" marB="43774"/>
                </a:tc>
                <a:tc>
                  <a:txBody>
                    <a:bodyPr/>
                    <a:lstStyle/>
                    <a:p>
                      <a:r>
                        <a:rPr lang="en-US" sz="1200" dirty="0"/>
                        <a:t>117</a:t>
                      </a:r>
                    </a:p>
                  </a:txBody>
                  <a:tcPr marL="87548" marR="87548" marT="43774" marB="43774"/>
                </a:tc>
                <a:tc>
                  <a:txBody>
                    <a:bodyPr/>
                    <a:lstStyle/>
                    <a:p>
                      <a:r>
                        <a:rPr lang="en-US" sz="1200" dirty="0"/>
                        <a:t>7%</a:t>
                      </a:r>
                    </a:p>
                  </a:txBody>
                  <a:tcPr marL="87548" marR="87548" marT="43774" marB="43774"/>
                </a:tc>
                <a:extLst>
                  <a:ext uri="{0D108BD9-81ED-4DB2-BD59-A6C34878D82A}">
                    <a16:rowId xmlns:a16="http://schemas.microsoft.com/office/drawing/2014/main" val="771312772"/>
                  </a:ext>
                </a:extLst>
              </a:tr>
              <a:tr h="365760">
                <a:tc vMerge="1">
                  <a:txBody>
                    <a:bodyPr/>
                    <a:lstStyle/>
                    <a:p>
                      <a:endParaRPr lang="en-US"/>
                    </a:p>
                  </a:txBody>
                  <a:tcPr/>
                </a:tc>
                <a:tc>
                  <a:txBody>
                    <a:bodyPr/>
                    <a:lstStyle/>
                    <a:p>
                      <a:r>
                        <a:rPr lang="en-US" sz="1200"/>
                        <a:t>90-109</a:t>
                      </a:r>
                    </a:p>
                  </a:txBody>
                  <a:tcPr marL="87548" marR="87548" marT="43774" marB="43774"/>
                </a:tc>
                <a:tc>
                  <a:txBody>
                    <a:bodyPr/>
                    <a:lstStyle/>
                    <a:p>
                      <a:r>
                        <a:rPr lang="en-US" sz="1200" dirty="0"/>
                        <a:t>781</a:t>
                      </a:r>
                    </a:p>
                  </a:txBody>
                  <a:tcPr marL="87548" marR="87548" marT="43774" marB="43774"/>
                </a:tc>
                <a:tc>
                  <a:txBody>
                    <a:bodyPr/>
                    <a:lstStyle/>
                    <a:p>
                      <a:r>
                        <a:rPr lang="en-US" sz="1200" dirty="0"/>
                        <a:t>9%</a:t>
                      </a:r>
                    </a:p>
                  </a:txBody>
                  <a:tcPr marL="87548" marR="87548" marT="43774" marB="43774"/>
                </a:tc>
                <a:tc>
                  <a:txBody>
                    <a:bodyPr/>
                    <a:lstStyle/>
                    <a:p>
                      <a:r>
                        <a:rPr lang="en-US" sz="1200" dirty="0"/>
                        <a:t>5</a:t>
                      </a:r>
                    </a:p>
                  </a:txBody>
                  <a:tcPr marL="87548" marR="87548" marT="43774" marB="43774"/>
                </a:tc>
                <a:tc>
                  <a:txBody>
                    <a:bodyPr/>
                    <a:lstStyle/>
                    <a:p>
                      <a:r>
                        <a:rPr lang="en-US" sz="1200" dirty="0"/>
                        <a:t>0%</a:t>
                      </a:r>
                    </a:p>
                  </a:txBody>
                  <a:tcPr marL="87548" marR="87548" marT="43774" marB="43774"/>
                </a:tc>
                <a:extLst>
                  <a:ext uri="{0D108BD9-81ED-4DB2-BD59-A6C34878D82A}">
                    <a16:rowId xmlns:a16="http://schemas.microsoft.com/office/drawing/2014/main" val="3691777278"/>
                  </a:ext>
                </a:extLst>
              </a:tr>
              <a:tr h="365760">
                <a:tc vMerge="1">
                  <a:txBody>
                    <a:bodyPr/>
                    <a:lstStyle/>
                    <a:p>
                      <a:endParaRPr lang="en-US"/>
                    </a:p>
                  </a:txBody>
                  <a:tcPr marL="87548" marR="87548" marT="43774" marB="43774"/>
                </a:tc>
                <a:tc>
                  <a:txBody>
                    <a:bodyPr/>
                    <a:lstStyle/>
                    <a:p>
                      <a:r>
                        <a:rPr lang="en-US" sz="1200"/>
                        <a:t>110-139</a:t>
                      </a:r>
                    </a:p>
                  </a:txBody>
                  <a:tcPr marL="87548" marR="87548" marT="43774" marB="43774"/>
                </a:tc>
                <a:tc>
                  <a:txBody>
                    <a:bodyPr/>
                    <a:lstStyle/>
                    <a:p>
                      <a:r>
                        <a:rPr lang="en-US" sz="1200" dirty="0"/>
                        <a:t>407</a:t>
                      </a:r>
                    </a:p>
                  </a:txBody>
                  <a:tcPr marL="87548" marR="87548" marT="43774" marB="43774"/>
                </a:tc>
                <a:tc>
                  <a:txBody>
                    <a:bodyPr/>
                    <a:lstStyle/>
                    <a:p>
                      <a:r>
                        <a:rPr lang="en-US" sz="1200" dirty="0"/>
                        <a:t>5%</a:t>
                      </a:r>
                    </a:p>
                  </a:txBody>
                  <a:tcPr marL="87548" marR="87548" marT="43774" marB="43774"/>
                </a:tc>
                <a:tc>
                  <a:txBody>
                    <a:bodyPr/>
                    <a:lstStyle/>
                    <a:p>
                      <a:r>
                        <a:rPr lang="en-US" sz="1200" dirty="0"/>
                        <a:t>0</a:t>
                      </a:r>
                    </a:p>
                  </a:txBody>
                  <a:tcPr marL="87548" marR="87548" marT="43774" marB="43774"/>
                </a:tc>
                <a:tc>
                  <a:txBody>
                    <a:bodyPr/>
                    <a:lstStyle/>
                    <a:p>
                      <a:r>
                        <a:rPr lang="en-US" sz="1200" dirty="0"/>
                        <a:t>0%</a:t>
                      </a:r>
                    </a:p>
                  </a:txBody>
                  <a:tcPr marL="87548" marR="87548" marT="43774" marB="43774"/>
                </a:tc>
                <a:extLst>
                  <a:ext uri="{0D108BD9-81ED-4DB2-BD59-A6C34878D82A}">
                    <a16:rowId xmlns:a16="http://schemas.microsoft.com/office/drawing/2014/main" val="3730933589"/>
                  </a:ext>
                </a:extLst>
              </a:tr>
              <a:tr h="365760">
                <a:tc>
                  <a:txBody>
                    <a:bodyPr/>
                    <a:lstStyle/>
                    <a:p>
                      <a:pPr lvl="0">
                        <a:buNone/>
                      </a:pPr>
                      <a:r>
                        <a:rPr lang="en-US" sz="1000" b="0" i="0" u="none" strike="noStrike" noProof="0" dirty="0">
                          <a:latin typeface="Franklin Gothic Book"/>
                        </a:rPr>
                        <a:t>Total Count</a:t>
                      </a:r>
                      <a:endParaRPr lang="en-US" dirty="0"/>
                    </a:p>
                  </a:txBody>
                  <a:tcPr marL="87547" marR="87547" marT="43773" marB="43773"/>
                </a:tc>
                <a:tc>
                  <a:txBody>
                    <a:bodyPr/>
                    <a:lstStyle/>
                    <a:p>
                      <a:pPr lvl="0">
                        <a:buNone/>
                      </a:pPr>
                      <a:endParaRPr lang="en-US" sz="1200"/>
                    </a:p>
                  </a:txBody>
                  <a:tcPr marL="87547" marR="87547" marT="43773" marB="43773"/>
                </a:tc>
                <a:tc>
                  <a:txBody>
                    <a:bodyPr/>
                    <a:lstStyle/>
                    <a:p>
                      <a:pPr lvl="0">
                        <a:buNone/>
                      </a:pPr>
                      <a:r>
                        <a:rPr lang="en-US" sz="1200" dirty="0"/>
                        <a:t>8,494</a:t>
                      </a:r>
                    </a:p>
                  </a:txBody>
                  <a:tcPr marL="87547" marR="87547" marT="43773" marB="43773"/>
                </a:tc>
                <a:tc>
                  <a:txBody>
                    <a:bodyPr/>
                    <a:lstStyle/>
                    <a:p>
                      <a:pPr lvl="0">
                        <a:buNone/>
                      </a:pPr>
                      <a:r>
                        <a:rPr lang="en-US" sz="1200" dirty="0"/>
                        <a:t>100%</a:t>
                      </a:r>
                    </a:p>
                  </a:txBody>
                  <a:tcPr marL="87547" marR="87547" marT="43773" marB="43773"/>
                </a:tc>
                <a:tc>
                  <a:txBody>
                    <a:bodyPr/>
                    <a:lstStyle/>
                    <a:p>
                      <a:pPr lvl="0">
                        <a:buNone/>
                      </a:pPr>
                      <a:r>
                        <a:rPr lang="en-US" sz="1200" dirty="0"/>
                        <a:t>1,621</a:t>
                      </a:r>
                    </a:p>
                  </a:txBody>
                  <a:tcPr marL="87547" marR="87547" marT="43773" marB="43773"/>
                </a:tc>
                <a:tc>
                  <a:txBody>
                    <a:bodyPr/>
                    <a:lstStyle/>
                    <a:p>
                      <a:pPr lvl="0">
                        <a:buNone/>
                      </a:pPr>
                      <a:r>
                        <a:rPr lang="en-US" sz="1200" dirty="0"/>
                        <a:t>100%</a:t>
                      </a:r>
                    </a:p>
                  </a:txBody>
                  <a:tcPr marL="87547" marR="87547" marT="43773" marB="43773"/>
                </a:tc>
                <a:extLst>
                  <a:ext uri="{0D108BD9-81ED-4DB2-BD59-A6C34878D82A}">
                    <a16:rowId xmlns:a16="http://schemas.microsoft.com/office/drawing/2014/main" val="2974931866"/>
                  </a:ext>
                </a:extLst>
              </a:tr>
            </a:tbl>
          </a:graphicData>
        </a:graphic>
      </p:graphicFrame>
      <p:sp>
        <p:nvSpPr>
          <p:cNvPr id="9" name="Rectangle 8">
            <a:extLst>
              <a:ext uri="{FF2B5EF4-FFF2-40B4-BE49-F238E27FC236}">
                <a16:creationId xmlns:a16="http://schemas.microsoft.com/office/drawing/2014/main" id="{AE67345F-2F05-4947-8C25-99227C8B9B5C}"/>
              </a:ext>
            </a:extLst>
          </p:cNvPr>
          <p:cNvSpPr/>
          <p:nvPr/>
        </p:nvSpPr>
        <p:spPr>
          <a:xfrm>
            <a:off x="1097355" y="1990956"/>
            <a:ext cx="3697744" cy="769441"/>
          </a:xfrm>
          <a:prstGeom prst="rect">
            <a:avLst/>
          </a:prstGeom>
        </p:spPr>
        <p:txBody>
          <a:bodyPr wrap="square">
            <a:spAutoFit/>
          </a:bodyPr>
          <a:lstStyle/>
          <a:p>
            <a:r>
              <a:rPr lang="en-US" sz="2200" b="1" dirty="0"/>
              <a:t>Association with </a:t>
            </a:r>
            <a:br>
              <a:rPr lang="en-US" sz="2200" b="1" dirty="0"/>
            </a:br>
            <a:r>
              <a:rPr lang="en-US" sz="2200" b="1" dirty="0"/>
              <a:t>Target Variable</a:t>
            </a:r>
          </a:p>
        </p:txBody>
      </p:sp>
    </p:spTree>
    <p:extLst>
      <p:ext uri="{BB962C8B-B14F-4D97-AF65-F5344CB8AC3E}">
        <p14:creationId xmlns:p14="http://schemas.microsoft.com/office/powerpoint/2010/main" val="2003001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DBFC-7CF8-41DB-B608-F948765C6475}"/>
              </a:ext>
            </a:extLst>
          </p:cNvPr>
          <p:cNvSpPr>
            <a:spLocks noGrp="1"/>
          </p:cNvSpPr>
          <p:nvPr>
            <p:ph type="title"/>
          </p:nvPr>
        </p:nvSpPr>
        <p:spPr/>
        <p:txBody>
          <a:bodyPr>
            <a:normAutofit/>
          </a:bodyPr>
          <a:lstStyle/>
          <a:p>
            <a:pPr>
              <a:lnSpc>
                <a:spcPct val="150000"/>
              </a:lnSpc>
            </a:pPr>
            <a:r>
              <a:rPr lang="en-US" sz="4000" dirty="0"/>
              <a:t>6: Marital_Status</a:t>
            </a:r>
            <a:br>
              <a:rPr lang="en-US" dirty="0"/>
            </a:br>
            <a:r>
              <a:rPr lang="en-US" sz="2000" dirty="0"/>
              <a:t>by Yuri Oh</a:t>
            </a:r>
            <a:endParaRPr lang="en-US" sz="2700" dirty="0"/>
          </a:p>
        </p:txBody>
      </p:sp>
      <p:graphicFrame>
        <p:nvGraphicFramePr>
          <p:cNvPr id="28" name="Table 28">
            <a:extLst>
              <a:ext uri="{FF2B5EF4-FFF2-40B4-BE49-F238E27FC236}">
                <a16:creationId xmlns:a16="http://schemas.microsoft.com/office/drawing/2014/main" id="{818013FB-A448-454B-B509-8940F524ECB8}"/>
              </a:ext>
            </a:extLst>
          </p:cNvPr>
          <p:cNvGraphicFramePr>
            <a:graphicFrameLocks noGrp="1"/>
          </p:cNvGraphicFramePr>
          <p:nvPr/>
        </p:nvGraphicFramePr>
        <p:xfrm>
          <a:off x="1097280" y="4267295"/>
          <a:ext cx="5316218" cy="2058953"/>
        </p:xfrm>
        <a:graphic>
          <a:graphicData uri="http://schemas.openxmlformats.org/drawingml/2006/table">
            <a:tbl>
              <a:tblPr firstRow="1" bandRow="1">
                <a:tableStyleId>{073A0DAA-6AF3-43AB-8588-CEC1D06C72B9}</a:tableStyleId>
              </a:tblPr>
              <a:tblGrid>
                <a:gridCol w="790086">
                  <a:extLst>
                    <a:ext uri="{9D8B030D-6E8A-4147-A177-3AD203B41FA5}">
                      <a16:colId xmlns:a16="http://schemas.microsoft.com/office/drawing/2014/main" val="262940470"/>
                    </a:ext>
                  </a:extLst>
                </a:gridCol>
                <a:gridCol w="1225848">
                  <a:extLst>
                    <a:ext uri="{9D8B030D-6E8A-4147-A177-3AD203B41FA5}">
                      <a16:colId xmlns:a16="http://schemas.microsoft.com/office/drawing/2014/main" val="3962356952"/>
                    </a:ext>
                  </a:extLst>
                </a:gridCol>
                <a:gridCol w="819380">
                  <a:extLst>
                    <a:ext uri="{9D8B030D-6E8A-4147-A177-3AD203B41FA5}">
                      <a16:colId xmlns:a16="http://schemas.microsoft.com/office/drawing/2014/main" val="412080429"/>
                    </a:ext>
                  </a:extLst>
                </a:gridCol>
                <a:gridCol w="826968">
                  <a:extLst>
                    <a:ext uri="{9D8B030D-6E8A-4147-A177-3AD203B41FA5}">
                      <a16:colId xmlns:a16="http://schemas.microsoft.com/office/drawing/2014/main" val="2029522906"/>
                    </a:ext>
                  </a:extLst>
                </a:gridCol>
                <a:gridCol w="826968">
                  <a:extLst>
                    <a:ext uri="{9D8B030D-6E8A-4147-A177-3AD203B41FA5}">
                      <a16:colId xmlns:a16="http://schemas.microsoft.com/office/drawing/2014/main" val="3503042178"/>
                    </a:ext>
                  </a:extLst>
                </a:gridCol>
                <a:gridCol w="826968">
                  <a:extLst>
                    <a:ext uri="{9D8B030D-6E8A-4147-A177-3AD203B41FA5}">
                      <a16:colId xmlns:a16="http://schemas.microsoft.com/office/drawing/2014/main" val="247011597"/>
                    </a:ext>
                  </a:extLst>
                </a:gridCol>
              </a:tblGrid>
              <a:tr h="52962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Marital Status</a:t>
                      </a:r>
                    </a:p>
                  </a:txBody>
                  <a:tcPr/>
                </a:tc>
                <a:tc>
                  <a:txBody>
                    <a:bodyPr/>
                    <a:lstStyle/>
                    <a:p>
                      <a:pPr algn="ctr"/>
                      <a:r>
                        <a:rPr lang="en-US" sz="1200" dirty="0"/>
                        <a:t>Existing </a:t>
                      </a:r>
                    </a:p>
                    <a:p>
                      <a:pPr algn="ctr"/>
                      <a:r>
                        <a:rPr lang="en-US" sz="1200" dirty="0"/>
                        <a:t>Cust.</a:t>
                      </a:r>
                      <a:endParaRPr lang="en-US" sz="2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Existing %</a:t>
                      </a:r>
                    </a:p>
                  </a:txBody>
                  <a:tcPr/>
                </a:tc>
                <a:tc>
                  <a:txBody>
                    <a:bodyPr/>
                    <a:lstStyle/>
                    <a:p>
                      <a:pPr algn="ctr"/>
                      <a:r>
                        <a:rPr lang="en-US" sz="1200" dirty="0"/>
                        <a:t>Attrited Cust.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Attrited %</a:t>
                      </a:r>
                    </a:p>
                    <a:p>
                      <a:pPr algn="ctr"/>
                      <a:endParaRPr lang="en-US" sz="1200" dirty="0"/>
                    </a:p>
                  </a:txBody>
                  <a:tcPr/>
                </a:tc>
                <a:tc>
                  <a:txBody>
                    <a:bodyPr/>
                    <a:lstStyle/>
                    <a:p>
                      <a:pPr algn="ctr"/>
                      <a:r>
                        <a:rPr lang="en-US" sz="1200" dirty="0"/>
                        <a:t>Grand Total</a:t>
                      </a:r>
                    </a:p>
                  </a:txBody>
                  <a:tcPr/>
                </a:tc>
                <a:extLst>
                  <a:ext uri="{0D108BD9-81ED-4DB2-BD59-A6C34878D82A}">
                    <a16:rowId xmlns:a16="http://schemas.microsoft.com/office/drawing/2014/main" val="3671689755"/>
                  </a:ext>
                </a:extLst>
              </a:tr>
              <a:tr h="35830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Divorced</a:t>
                      </a:r>
                    </a:p>
                  </a:txBody>
                  <a:tcPr/>
                </a:tc>
                <a:tc>
                  <a:txBody>
                    <a:bodyPr/>
                    <a:lstStyle/>
                    <a:p>
                      <a:pPr algn="ctr"/>
                      <a:r>
                        <a:rPr lang="en-US" sz="1200" dirty="0"/>
                        <a:t>627</a:t>
                      </a:r>
                    </a:p>
                  </a:txBody>
                  <a:tcPr/>
                </a:tc>
                <a:tc>
                  <a:txBody>
                    <a:bodyPr/>
                    <a:lstStyle/>
                    <a:p>
                      <a:pPr algn="ctr"/>
                      <a:r>
                        <a:rPr lang="en-US" sz="1200" dirty="0"/>
                        <a:t>7.38%</a:t>
                      </a:r>
                    </a:p>
                  </a:txBody>
                  <a:tcPr/>
                </a:tc>
                <a:tc>
                  <a:txBody>
                    <a:bodyPr/>
                    <a:lstStyle/>
                    <a:p>
                      <a:pPr algn="ctr"/>
                      <a:r>
                        <a:rPr lang="en-US" sz="1200" dirty="0"/>
                        <a:t>120</a:t>
                      </a:r>
                    </a:p>
                  </a:txBody>
                  <a:tcPr/>
                </a:tc>
                <a:tc>
                  <a:txBody>
                    <a:bodyPr/>
                    <a:lstStyle/>
                    <a:p>
                      <a:pPr algn="ctr"/>
                      <a:r>
                        <a:rPr lang="en-US" sz="1200" dirty="0"/>
                        <a:t>7.40%</a:t>
                      </a:r>
                    </a:p>
                  </a:txBody>
                  <a:tcPr/>
                </a:tc>
                <a:tc>
                  <a:txBody>
                    <a:bodyPr/>
                    <a:lstStyle/>
                    <a:p>
                      <a:pPr algn="ctr"/>
                      <a:r>
                        <a:rPr lang="en-US" sz="1200" dirty="0"/>
                        <a:t>747</a:t>
                      </a:r>
                    </a:p>
                  </a:txBody>
                  <a:tcPr/>
                </a:tc>
                <a:extLst>
                  <a:ext uri="{0D108BD9-81ED-4DB2-BD59-A6C34878D82A}">
                    <a16:rowId xmlns:a16="http://schemas.microsoft.com/office/drawing/2014/main" val="3404754679"/>
                  </a:ext>
                </a:extLst>
              </a:tr>
              <a:tr h="3474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Married</a:t>
                      </a:r>
                    </a:p>
                  </a:txBody>
                  <a:tcPr/>
                </a:tc>
                <a:tc>
                  <a:txBody>
                    <a:bodyPr/>
                    <a:lstStyle/>
                    <a:p>
                      <a:pPr algn="ctr"/>
                      <a:r>
                        <a:rPr lang="en-US" sz="1200" dirty="0"/>
                        <a:t>4,597</a:t>
                      </a:r>
                    </a:p>
                  </a:txBody>
                  <a:tcPr/>
                </a:tc>
                <a:tc>
                  <a:txBody>
                    <a:bodyPr/>
                    <a:lstStyle/>
                    <a:p>
                      <a:pPr algn="ctr"/>
                      <a:r>
                        <a:rPr lang="en-US" sz="1200" dirty="0"/>
                        <a:t>54.12%</a:t>
                      </a:r>
                    </a:p>
                  </a:txBody>
                  <a:tcPr/>
                </a:tc>
                <a:tc>
                  <a:txBody>
                    <a:bodyPr/>
                    <a:lstStyle/>
                    <a:p>
                      <a:pPr algn="ctr"/>
                      <a:r>
                        <a:rPr lang="en-US" sz="1200" b="1" dirty="0">
                          <a:solidFill>
                            <a:schemeClr val="accent1"/>
                          </a:solidFill>
                        </a:rPr>
                        <a:t>834</a:t>
                      </a:r>
                    </a:p>
                  </a:txBody>
                  <a:tcPr/>
                </a:tc>
                <a:tc>
                  <a:txBody>
                    <a:bodyPr/>
                    <a:lstStyle/>
                    <a:p>
                      <a:pPr algn="ctr"/>
                      <a:r>
                        <a:rPr lang="en-US" sz="1200" b="1" dirty="0">
                          <a:solidFill>
                            <a:schemeClr val="accent1"/>
                          </a:solidFill>
                        </a:rPr>
                        <a:t>51.45%</a:t>
                      </a:r>
                    </a:p>
                  </a:txBody>
                  <a:tcPr/>
                </a:tc>
                <a:tc>
                  <a:txBody>
                    <a:bodyPr/>
                    <a:lstStyle/>
                    <a:p>
                      <a:pPr algn="ctr"/>
                      <a:r>
                        <a:rPr lang="en-US" sz="1200" dirty="0"/>
                        <a:t>5,431</a:t>
                      </a:r>
                    </a:p>
                  </a:txBody>
                  <a:tcPr/>
                </a:tc>
                <a:extLst>
                  <a:ext uri="{0D108BD9-81ED-4DB2-BD59-A6C34878D82A}">
                    <a16:rowId xmlns:a16="http://schemas.microsoft.com/office/drawing/2014/main" val="2162877469"/>
                  </a:ext>
                </a:extLst>
              </a:tr>
              <a:tr h="3603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t>Single</a:t>
                      </a:r>
                    </a:p>
                  </a:txBody>
                  <a:tcPr/>
                </a:tc>
                <a:tc>
                  <a:txBody>
                    <a:bodyPr/>
                    <a:lstStyle/>
                    <a:p>
                      <a:pPr algn="ctr"/>
                      <a:r>
                        <a:rPr lang="en-US" sz="1200" dirty="0"/>
                        <a:t>3,270</a:t>
                      </a:r>
                    </a:p>
                  </a:txBody>
                  <a:tcPr/>
                </a:tc>
                <a:tc>
                  <a:txBody>
                    <a:bodyPr/>
                    <a:lstStyle/>
                    <a:p>
                      <a:pPr algn="ctr"/>
                      <a:r>
                        <a:rPr lang="en-US" sz="1200" dirty="0"/>
                        <a:t>38.50%</a:t>
                      </a:r>
                    </a:p>
                  </a:txBody>
                  <a:tcPr/>
                </a:tc>
                <a:tc>
                  <a:txBody>
                    <a:bodyPr/>
                    <a:lstStyle/>
                    <a:p>
                      <a:pPr algn="ctr"/>
                      <a:r>
                        <a:rPr lang="en-US" sz="1200" dirty="0"/>
                        <a:t>667</a:t>
                      </a:r>
                    </a:p>
                  </a:txBody>
                  <a:tcPr/>
                </a:tc>
                <a:tc>
                  <a:txBody>
                    <a:bodyPr/>
                    <a:lstStyle/>
                    <a:p>
                      <a:pPr algn="ctr"/>
                      <a:r>
                        <a:rPr lang="en-US" sz="1200" dirty="0"/>
                        <a:t>41.15%</a:t>
                      </a:r>
                    </a:p>
                  </a:txBody>
                  <a:tcPr/>
                </a:tc>
                <a:tc>
                  <a:txBody>
                    <a:bodyPr/>
                    <a:lstStyle/>
                    <a:p>
                      <a:pPr algn="ctr"/>
                      <a:r>
                        <a:rPr lang="en-US" sz="1200" dirty="0"/>
                        <a:t>3,937</a:t>
                      </a:r>
                    </a:p>
                  </a:txBody>
                  <a:tcPr/>
                </a:tc>
                <a:extLst>
                  <a:ext uri="{0D108BD9-81ED-4DB2-BD59-A6C34878D82A}">
                    <a16:rowId xmlns:a16="http://schemas.microsoft.com/office/drawing/2014/main" val="1896405882"/>
                  </a:ext>
                </a:extLst>
              </a:tr>
              <a:tr h="463262">
                <a:tc>
                  <a:txBody>
                    <a:bodyPr/>
                    <a:lstStyle/>
                    <a:p>
                      <a:pPr algn="ctr"/>
                      <a:r>
                        <a:rPr lang="en-US" sz="1200" dirty="0"/>
                        <a:t>Grand Total</a:t>
                      </a:r>
                    </a:p>
                  </a:txBody>
                  <a:tcPr/>
                </a:tc>
                <a:tc>
                  <a:txBody>
                    <a:bodyPr/>
                    <a:lstStyle/>
                    <a:p>
                      <a:pPr algn="ctr"/>
                      <a:r>
                        <a:rPr lang="en-US" sz="1200" dirty="0"/>
                        <a:t>8,494</a:t>
                      </a:r>
                    </a:p>
                  </a:txBody>
                  <a:tcPr/>
                </a:tc>
                <a:tc>
                  <a:txBody>
                    <a:bodyPr/>
                    <a:lstStyle/>
                    <a:p>
                      <a:pPr algn="ctr"/>
                      <a:r>
                        <a:rPr lang="en-US" sz="1200" dirty="0"/>
                        <a:t>100%</a:t>
                      </a:r>
                    </a:p>
                  </a:txBody>
                  <a:tcPr/>
                </a:tc>
                <a:tc>
                  <a:txBody>
                    <a:bodyPr/>
                    <a:lstStyle/>
                    <a:p>
                      <a:pPr algn="ctr"/>
                      <a:r>
                        <a:rPr lang="en-US" sz="1200" dirty="0"/>
                        <a:t>1,621</a:t>
                      </a:r>
                    </a:p>
                  </a:txBody>
                  <a:tcPr/>
                </a:tc>
                <a:tc>
                  <a:txBody>
                    <a:bodyPr/>
                    <a:lstStyle/>
                    <a:p>
                      <a:pPr algn="ctr"/>
                      <a:r>
                        <a:rPr lang="en-US" sz="1200" dirty="0"/>
                        <a:t>100%</a:t>
                      </a:r>
                    </a:p>
                  </a:txBody>
                  <a:tcPr/>
                </a:tc>
                <a:tc>
                  <a:txBody>
                    <a:bodyPr/>
                    <a:lstStyle/>
                    <a:p>
                      <a:pPr algn="ctr"/>
                      <a:r>
                        <a:rPr lang="en-US" sz="1200" dirty="0"/>
                        <a:t>10,115</a:t>
                      </a:r>
                    </a:p>
                  </a:txBody>
                  <a:tcPr/>
                </a:tc>
                <a:extLst>
                  <a:ext uri="{0D108BD9-81ED-4DB2-BD59-A6C34878D82A}">
                    <a16:rowId xmlns:a16="http://schemas.microsoft.com/office/drawing/2014/main" val="704491693"/>
                  </a:ext>
                </a:extLst>
              </a:tr>
            </a:tbl>
          </a:graphicData>
        </a:graphic>
      </p:graphicFrame>
      <p:sp>
        <p:nvSpPr>
          <p:cNvPr id="31" name="Rectangle 30">
            <a:extLst>
              <a:ext uri="{FF2B5EF4-FFF2-40B4-BE49-F238E27FC236}">
                <a16:creationId xmlns:a16="http://schemas.microsoft.com/office/drawing/2014/main" id="{7808B4A6-1A9D-42B1-BD7C-4AC2A79B8F4E}"/>
              </a:ext>
            </a:extLst>
          </p:cNvPr>
          <p:cNvSpPr/>
          <p:nvPr/>
        </p:nvSpPr>
        <p:spPr>
          <a:xfrm>
            <a:off x="1097280" y="3836408"/>
            <a:ext cx="5824674" cy="430887"/>
          </a:xfrm>
          <a:prstGeom prst="rect">
            <a:avLst/>
          </a:prstGeom>
        </p:spPr>
        <p:txBody>
          <a:bodyPr wrap="square">
            <a:spAutoFit/>
          </a:bodyPr>
          <a:lstStyle/>
          <a:p>
            <a:r>
              <a:rPr lang="en-US" sz="2200" b="1" dirty="0"/>
              <a:t>Association with Target Variable</a:t>
            </a:r>
          </a:p>
        </p:txBody>
      </p:sp>
      <p:pic>
        <p:nvPicPr>
          <p:cNvPr id="6" name="Picture 5">
            <a:extLst>
              <a:ext uri="{FF2B5EF4-FFF2-40B4-BE49-F238E27FC236}">
                <a16:creationId xmlns:a16="http://schemas.microsoft.com/office/drawing/2014/main" id="{69B5A366-E843-4708-B1DE-6793999954FB}"/>
              </a:ext>
            </a:extLst>
          </p:cNvPr>
          <p:cNvPicPr>
            <a:picLocks noChangeAspect="1"/>
          </p:cNvPicPr>
          <p:nvPr/>
        </p:nvPicPr>
        <p:blipFill>
          <a:blip r:embed="rId2"/>
          <a:stretch>
            <a:fillRect/>
          </a:stretch>
        </p:blipFill>
        <p:spPr>
          <a:xfrm>
            <a:off x="7143640" y="1932796"/>
            <a:ext cx="3842808" cy="4400275"/>
          </a:xfrm>
          <a:prstGeom prst="rect">
            <a:avLst/>
          </a:prstGeom>
        </p:spPr>
      </p:pic>
      <p:sp>
        <p:nvSpPr>
          <p:cNvPr id="33" name="Rectangle: Rounded Corners 32">
            <a:extLst>
              <a:ext uri="{FF2B5EF4-FFF2-40B4-BE49-F238E27FC236}">
                <a16:creationId xmlns:a16="http://schemas.microsoft.com/office/drawing/2014/main" id="{17DA60E4-AD0E-4178-A98F-BBA798EB8FF8}"/>
              </a:ext>
            </a:extLst>
          </p:cNvPr>
          <p:cNvSpPr/>
          <p:nvPr/>
        </p:nvSpPr>
        <p:spPr>
          <a:xfrm>
            <a:off x="8273025" y="5211477"/>
            <a:ext cx="520700" cy="1121594"/>
          </a:xfrm>
          <a:prstGeom prst="roundRect">
            <a:avLst/>
          </a:prstGeom>
          <a:noFill/>
          <a:ln w="635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CEB4A21-D3AD-478D-A762-FA01CA6BC9C0}"/>
              </a:ext>
            </a:extLst>
          </p:cNvPr>
          <p:cNvSpPr txBox="1"/>
          <p:nvPr/>
        </p:nvSpPr>
        <p:spPr>
          <a:xfrm>
            <a:off x="7890450" y="3945943"/>
            <a:ext cx="2225408" cy="1015663"/>
          </a:xfrm>
          <a:prstGeom prst="rect">
            <a:avLst/>
          </a:prstGeom>
          <a:noFill/>
        </p:spPr>
        <p:txBody>
          <a:bodyPr wrap="square" rtlCol="0">
            <a:spAutoFit/>
          </a:bodyPr>
          <a:lstStyle/>
          <a:p>
            <a:r>
              <a:rPr lang="en-US" sz="2000" dirty="0">
                <a:latin typeface="Calibri" panose="020F0502020204030204" pitchFamily="34" charset="0"/>
                <a:cs typeface="Calibri" panose="020F0502020204030204" pitchFamily="34" charset="0"/>
              </a:rPr>
              <a:t>Customers have</a:t>
            </a:r>
          </a:p>
          <a:p>
            <a:r>
              <a:rPr lang="en-US" sz="2000" dirty="0">
                <a:latin typeface="Calibri" panose="020F0502020204030204" pitchFamily="34" charset="0"/>
                <a:cs typeface="Calibri" panose="020F0502020204030204" pitchFamily="34" charset="0"/>
              </a:rPr>
              <a:t>more possibilities to </a:t>
            </a:r>
            <a:r>
              <a:rPr lang="en-US" sz="2000" b="1" dirty="0">
                <a:solidFill>
                  <a:schemeClr val="accent1">
                    <a:lumMod val="75000"/>
                  </a:schemeClr>
                </a:solidFill>
                <a:latin typeface="Calibri" panose="020F0502020204030204" pitchFamily="34" charset="0"/>
                <a:cs typeface="Calibri" panose="020F0502020204030204" pitchFamily="34" charset="0"/>
              </a:rPr>
              <a:t>leave</a:t>
            </a:r>
          </a:p>
        </p:txBody>
      </p:sp>
      <p:cxnSp>
        <p:nvCxnSpPr>
          <p:cNvPr id="35" name="Straight Arrow Connector 34">
            <a:extLst>
              <a:ext uri="{FF2B5EF4-FFF2-40B4-BE49-F238E27FC236}">
                <a16:creationId xmlns:a16="http://schemas.microsoft.com/office/drawing/2014/main" id="{6DC4F025-C534-43E4-A889-A1D7354EB1FF}"/>
              </a:ext>
            </a:extLst>
          </p:cNvPr>
          <p:cNvCxnSpPr>
            <a:cxnSpLocks/>
          </p:cNvCxnSpPr>
          <p:nvPr/>
        </p:nvCxnSpPr>
        <p:spPr>
          <a:xfrm flipV="1">
            <a:off x="8319329" y="4916804"/>
            <a:ext cx="231661" cy="313654"/>
          </a:xfrm>
          <a:prstGeom prst="straightConnector1">
            <a:avLst/>
          </a:prstGeom>
          <a:ln w="22225">
            <a:solidFill>
              <a:schemeClr val="accent1">
                <a:lumMod val="75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9" name="Content Placeholder 2">
            <a:extLst>
              <a:ext uri="{FF2B5EF4-FFF2-40B4-BE49-F238E27FC236}">
                <a16:creationId xmlns:a16="http://schemas.microsoft.com/office/drawing/2014/main" id="{F9076397-2547-4B70-95CF-14C5B9B1787C}"/>
              </a:ext>
            </a:extLst>
          </p:cNvPr>
          <p:cNvSpPr>
            <a:spLocks noGrp="1"/>
          </p:cNvSpPr>
          <p:nvPr>
            <p:ph idx="1"/>
          </p:nvPr>
        </p:nvSpPr>
        <p:spPr>
          <a:xfrm>
            <a:off x="1097280" y="1932797"/>
            <a:ext cx="6046360" cy="1833986"/>
          </a:xfrm>
        </p:spPr>
        <p:txBody>
          <a:bodyPr>
            <a:noAutofit/>
          </a:bodyPr>
          <a:lstStyle/>
          <a:p>
            <a:pPr>
              <a:buFont typeface="Arial" panose="020B0604020202020204" pitchFamily="34" charset="0"/>
              <a:buChar char="•"/>
            </a:pPr>
            <a:r>
              <a:rPr lang="en-US" dirty="0"/>
              <a:t> ‘Unknown’ values of following categorical variables have been replaced with the mode value for the respective variable : Unknown </a:t>
            </a:r>
            <a:r>
              <a:rPr lang="ko-KR" altLang="en-US" dirty="0"/>
              <a:t>→ </a:t>
            </a:r>
            <a:r>
              <a:rPr lang="en-US" altLang="ko-KR" dirty="0"/>
              <a:t>Married</a:t>
            </a:r>
          </a:p>
          <a:p>
            <a:pPr>
              <a:buFont typeface="Arial" panose="020B0604020202020204" pitchFamily="34" charset="0"/>
              <a:buChar char="•"/>
            </a:pPr>
            <a:r>
              <a:rPr lang="en-US" altLang="ko-KR" dirty="0"/>
              <a:t> 747 Unknown : 127 Attrited Customer, 620 Existing Customer</a:t>
            </a:r>
            <a:endParaRPr lang="en-US" dirty="0"/>
          </a:p>
        </p:txBody>
      </p:sp>
    </p:spTree>
    <p:extLst>
      <p:ext uri="{BB962C8B-B14F-4D97-AF65-F5344CB8AC3E}">
        <p14:creationId xmlns:p14="http://schemas.microsoft.com/office/powerpoint/2010/main" val="2753860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DBFC-7CF8-41DB-B608-F948765C6475}"/>
              </a:ext>
            </a:extLst>
          </p:cNvPr>
          <p:cNvSpPr>
            <a:spLocks noGrp="1"/>
          </p:cNvSpPr>
          <p:nvPr>
            <p:ph type="title"/>
          </p:nvPr>
        </p:nvSpPr>
        <p:spPr/>
        <p:txBody>
          <a:bodyPr>
            <a:normAutofit/>
          </a:bodyPr>
          <a:lstStyle/>
          <a:p>
            <a:pPr>
              <a:lnSpc>
                <a:spcPct val="150000"/>
              </a:lnSpc>
            </a:pPr>
            <a:r>
              <a:rPr lang="en-US" sz="4000" dirty="0"/>
              <a:t>6: Total_Trans_Ct &amp; Marital_Status</a:t>
            </a:r>
            <a:br>
              <a:rPr lang="en-US" dirty="0"/>
            </a:br>
            <a:r>
              <a:rPr lang="en-US" sz="2000" dirty="0"/>
              <a:t>by Yuri Oh</a:t>
            </a:r>
            <a:endParaRPr lang="en-US" sz="2700" dirty="0"/>
          </a:p>
        </p:txBody>
      </p:sp>
      <p:sp>
        <p:nvSpPr>
          <p:cNvPr id="14" name="Content Placeholder 2">
            <a:extLst>
              <a:ext uri="{FF2B5EF4-FFF2-40B4-BE49-F238E27FC236}">
                <a16:creationId xmlns:a16="http://schemas.microsoft.com/office/drawing/2014/main" id="{0B0B2C3E-37D9-4196-8B81-BF4A297E9B4A}"/>
              </a:ext>
            </a:extLst>
          </p:cNvPr>
          <p:cNvSpPr>
            <a:spLocks noGrp="1"/>
          </p:cNvSpPr>
          <p:nvPr>
            <p:ph idx="1"/>
          </p:nvPr>
        </p:nvSpPr>
        <p:spPr>
          <a:xfrm>
            <a:off x="1097280" y="2108201"/>
            <a:ext cx="5486400" cy="3657600"/>
          </a:xfrm>
        </p:spPr>
        <p:txBody>
          <a:bodyPr/>
          <a:lstStyle/>
          <a:p>
            <a:pPr>
              <a:buFont typeface="Arial" panose="020B0604020202020204" pitchFamily="34" charset="0"/>
              <a:buChar char="•"/>
            </a:pPr>
            <a:r>
              <a:rPr lang="en-US" dirty="0"/>
              <a:t> Married customers have the lowest average total transaction count.</a:t>
            </a:r>
          </a:p>
          <a:p>
            <a:pPr>
              <a:buFont typeface="Arial" panose="020B0604020202020204" pitchFamily="34" charset="0"/>
              <a:buChar char="•"/>
            </a:pPr>
            <a:r>
              <a:rPr lang="en-US" dirty="0"/>
              <a:t> The average total transaction count for all the attrited customers is between 43 and 47.</a:t>
            </a:r>
          </a:p>
          <a:p>
            <a:pPr>
              <a:buFont typeface="Arial" panose="020B0604020202020204" pitchFamily="34" charset="0"/>
              <a:buChar char="•"/>
            </a:pPr>
            <a:r>
              <a:rPr lang="en-US" dirty="0"/>
              <a:t> The average total transaction count for the married attrited customers was 43.39, the lowest among other attrited customers. It shows that married customers are more likely to be attrited. </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4" name="Picture 3">
            <a:extLst>
              <a:ext uri="{FF2B5EF4-FFF2-40B4-BE49-F238E27FC236}">
                <a16:creationId xmlns:a16="http://schemas.microsoft.com/office/drawing/2014/main" id="{9DB7B6E5-680E-4124-9232-4C8871486DF9}"/>
              </a:ext>
            </a:extLst>
          </p:cNvPr>
          <p:cNvPicPr>
            <a:picLocks noChangeAspect="1"/>
          </p:cNvPicPr>
          <p:nvPr/>
        </p:nvPicPr>
        <p:blipFill>
          <a:blip r:embed="rId3"/>
          <a:stretch>
            <a:fillRect/>
          </a:stretch>
        </p:blipFill>
        <p:spPr>
          <a:xfrm>
            <a:off x="7729183" y="2050872"/>
            <a:ext cx="2765945" cy="4283313"/>
          </a:xfrm>
          <a:prstGeom prst="rect">
            <a:avLst/>
          </a:prstGeom>
        </p:spPr>
      </p:pic>
      <p:sp>
        <p:nvSpPr>
          <p:cNvPr id="15" name="Rectangle: Rounded Corners 14">
            <a:extLst>
              <a:ext uri="{FF2B5EF4-FFF2-40B4-BE49-F238E27FC236}">
                <a16:creationId xmlns:a16="http://schemas.microsoft.com/office/drawing/2014/main" id="{A8D5EF46-EF8E-4926-BA6B-F748FA4B07F9}"/>
              </a:ext>
            </a:extLst>
          </p:cNvPr>
          <p:cNvSpPr/>
          <p:nvPr/>
        </p:nvSpPr>
        <p:spPr>
          <a:xfrm>
            <a:off x="8325134" y="3590983"/>
            <a:ext cx="2169994" cy="684077"/>
          </a:xfrm>
          <a:prstGeom prst="roundRect">
            <a:avLst/>
          </a:prstGeom>
          <a:noFill/>
          <a:ln w="63500">
            <a:solidFill>
              <a:schemeClr val="tx1">
                <a:lumMod val="75000"/>
                <a:lumOff val="2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92A3FCFA-F912-413E-B653-EA883B178D95}"/>
              </a:ext>
            </a:extLst>
          </p:cNvPr>
          <p:cNvSpPr/>
          <p:nvPr/>
        </p:nvSpPr>
        <p:spPr>
          <a:xfrm rot="16200000">
            <a:off x="9031985" y="3597759"/>
            <a:ext cx="674408" cy="660855"/>
          </a:xfrm>
          <a:prstGeom prst="roundRect">
            <a:avLst/>
          </a:prstGeom>
          <a:noFill/>
          <a:ln w="635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857AC7E5-7A41-461C-AFB3-8D3F63D83564}"/>
              </a:ext>
            </a:extLst>
          </p:cNvPr>
          <p:cNvSpPr/>
          <p:nvPr/>
        </p:nvSpPr>
        <p:spPr>
          <a:xfrm rot="16200000">
            <a:off x="9249439" y="5884009"/>
            <a:ext cx="239496" cy="660856"/>
          </a:xfrm>
          <a:prstGeom prst="roundRect">
            <a:avLst/>
          </a:prstGeom>
          <a:noFill/>
          <a:ln w="63500">
            <a:solidFill>
              <a:schemeClr val="accent1">
                <a:lumMod val="75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6560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485C3-8C76-45A4-9DBA-9ADF163CED04}"/>
              </a:ext>
            </a:extLst>
          </p:cNvPr>
          <p:cNvSpPr>
            <a:spLocks noGrp="1"/>
          </p:cNvSpPr>
          <p:nvPr>
            <p:ph type="title"/>
          </p:nvPr>
        </p:nvSpPr>
        <p:spPr/>
        <p:txBody>
          <a:bodyPr>
            <a:normAutofit/>
          </a:bodyPr>
          <a:lstStyle/>
          <a:p>
            <a:r>
              <a:rPr lang="en-US" sz="4800"/>
              <a:t>Problem Statement</a:t>
            </a:r>
          </a:p>
        </p:txBody>
      </p:sp>
      <p:sp>
        <p:nvSpPr>
          <p:cNvPr id="3" name="Content Placeholder 2">
            <a:extLst>
              <a:ext uri="{FF2B5EF4-FFF2-40B4-BE49-F238E27FC236}">
                <a16:creationId xmlns:a16="http://schemas.microsoft.com/office/drawing/2014/main" id="{7A3E9475-ACF2-415D-9188-49976FF4457E}"/>
              </a:ext>
            </a:extLst>
          </p:cNvPr>
          <p:cNvSpPr>
            <a:spLocks noGrp="1"/>
          </p:cNvSpPr>
          <p:nvPr>
            <p:ph idx="1"/>
          </p:nvPr>
        </p:nvSpPr>
        <p:spPr/>
        <p:txBody>
          <a:bodyPr/>
          <a:lstStyle/>
          <a:p>
            <a:pPr>
              <a:buFont typeface="Arial" panose="020B0604020202020204" pitchFamily="34" charset="0"/>
              <a:buChar char="•"/>
            </a:pPr>
            <a:r>
              <a:rPr lang="en-US"/>
              <a:t> A Bank manager wants to take care of customer retention for its product - Credit Card. </a:t>
            </a:r>
          </a:p>
          <a:p>
            <a:pPr>
              <a:buFont typeface="Arial" panose="020B0604020202020204" pitchFamily="34" charset="0"/>
              <a:buChar char="•"/>
            </a:pPr>
            <a:r>
              <a:rPr lang="en-US"/>
              <a:t> The bank wants the data mining team to identify customers that are at risk of leaving the bank.</a:t>
            </a:r>
          </a:p>
          <a:p>
            <a:pPr>
              <a:buFont typeface="Arial" panose="020B0604020202020204" pitchFamily="34" charset="0"/>
              <a:buChar char="•"/>
            </a:pPr>
            <a:r>
              <a:rPr lang="en-US"/>
              <a:t> Team needs to create an automated ‘customer churn prediction’ process by training, validating and deploying a data mining model</a:t>
            </a:r>
          </a:p>
          <a:p>
            <a:pPr>
              <a:buFont typeface="Arial" panose="020B0604020202020204" pitchFamily="34" charset="0"/>
              <a:buChar char="•"/>
            </a:pPr>
            <a:r>
              <a:rPr lang="en-US"/>
              <a:t> Team has given the sample dataset consisting of 10,115 customers with information such as salary, marital status, credit card limit, credit card category, etc.</a:t>
            </a:r>
          </a:p>
        </p:txBody>
      </p:sp>
    </p:spTree>
    <p:extLst>
      <p:ext uri="{BB962C8B-B14F-4D97-AF65-F5344CB8AC3E}">
        <p14:creationId xmlns:p14="http://schemas.microsoft.com/office/powerpoint/2010/main" val="18882306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DBFC-7CF8-41DB-B608-F948765C6475}"/>
              </a:ext>
            </a:extLst>
          </p:cNvPr>
          <p:cNvSpPr>
            <a:spLocks noGrp="1"/>
          </p:cNvSpPr>
          <p:nvPr>
            <p:ph type="title"/>
          </p:nvPr>
        </p:nvSpPr>
        <p:spPr/>
        <p:txBody>
          <a:bodyPr>
            <a:normAutofit fontScale="90000"/>
          </a:bodyPr>
          <a:lstStyle/>
          <a:p>
            <a:pPr>
              <a:lnSpc>
                <a:spcPct val="150000"/>
              </a:lnSpc>
            </a:pPr>
            <a:r>
              <a:rPr lang="en-US" sz="4400" dirty="0"/>
              <a:t>6: Summary</a:t>
            </a:r>
            <a:br>
              <a:rPr lang="en-US" dirty="0"/>
            </a:br>
            <a:r>
              <a:rPr lang="en-US" sz="2200" dirty="0"/>
              <a:t>by Yuri Oh</a:t>
            </a:r>
            <a:endParaRPr lang="en-US" sz="2700" dirty="0"/>
          </a:p>
        </p:txBody>
      </p:sp>
      <p:sp>
        <p:nvSpPr>
          <p:cNvPr id="4" name="Content Placeholder 3">
            <a:extLst>
              <a:ext uri="{FF2B5EF4-FFF2-40B4-BE49-F238E27FC236}">
                <a16:creationId xmlns:a16="http://schemas.microsoft.com/office/drawing/2014/main" id="{700E9DD8-E82F-4C2F-82B8-460D9897F7A2}"/>
              </a:ext>
            </a:extLst>
          </p:cNvPr>
          <p:cNvSpPr>
            <a:spLocks noGrp="1"/>
          </p:cNvSpPr>
          <p:nvPr>
            <p:ph idx="1"/>
          </p:nvPr>
        </p:nvSpPr>
        <p:spPr>
          <a:xfrm>
            <a:off x="1097280" y="2108201"/>
            <a:ext cx="10058400" cy="3760891"/>
          </a:xfrm>
        </p:spPr>
        <p:txBody>
          <a:bodyPr vert="horz" lIns="0" tIns="45720" rIns="0" bIns="45720" rtlCol="0" anchor="t">
            <a:normAutofit/>
          </a:bodyPr>
          <a:lstStyle/>
          <a:p>
            <a:pPr>
              <a:buSzPct val="104000"/>
              <a:buFont typeface="Arial" panose="020B0604020202020204" pitchFamily="34" charset="0"/>
              <a:buChar char="•"/>
            </a:pPr>
            <a:r>
              <a:rPr lang="en-US" dirty="0">
                <a:ea typeface="+mn-lt"/>
                <a:cs typeface="+mn-lt"/>
              </a:rPr>
              <a:t> It is highly likely that the customers who had lower transaction count are more likely to be attrited.</a:t>
            </a:r>
          </a:p>
          <a:p>
            <a:pPr>
              <a:buSzPct val="104000"/>
              <a:buFont typeface="Arial" panose="020B0604020202020204" pitchFamily="34" charset="0"/>
              <a:buChar char="•"/>
            </a:pPr>
            <a:r>
              <a:rPr lang="en-US" dirty="0">
                <a:ea typeface="+mn-lt"/>
                <a:cs typeface="+mn-lt"/>
              </a:rPr>
              <a:t> Married customers were the highest in numbers for attrition, hence they had the lowest transaction count.</a:t>
            </a:r>
          </a:p>
          <a:p>
            <a:pPr>
              <a:buSzPct val="104000"/>
              <a:buFont typeface="Arial" panose="020B0604020202020204" pitchFamily="34" charset="0"/>
              <a:buChar char="•"/>
            </a:pPr>
            <a:r>
              <a:rPr lang="en-US" dirty="0"/>
              <a:t> The average total transaction count of the existing customer is 153% higher than the attrited customer.</a:t>
            </a:r>
          </a:p>
          <a:p>
            <a:pPr>
              <a:buSzPct val="104000"/>
              <a:buFont typeface="Arial" panose="020B0604020202020204" pitchFamily="34" charset="0"/>
              <a:buChar char="•"/>
            </a:pPr>
            <a:r>
              <a:rPr lang="en-US" dirty="0">
                <a:ea typeface="+mn-lt"/>
                <a:cs typeface="+mn-lt"/>
              </a:rPr>
              <a:t> 71% of the total attrited customers had less than 50 transactions with the bank.</a:t>
            </a:r>
          </a:p>
          <a:p>
            <a:pPr>
              <a:buSzPct val="104000"/>
              <a:buFont typeface="Arial" panose="020B0604020202020204" pitchFamily="34" charset="0"/>
              <a:buChar char="•"/>
            </a:pPr>
            <a:r>
              <a:rPr lang="en-US" dirty="0">
                <a:ea typeface="+mn-lt"/>
                <a:cs typeface="+mn-lt"/>
              </a:rPr>
              <a:t> Customers who were married had fewer transaction counts than other customers.</a:t>
            </a:r>
          </a:p>
          <a:p>
            <a:pPr>
              <a:buSzPct val="104000"/>
              <a:buFont typeface="Arial" panose="020B0604020202020204" pitchFamily="34" charset="0"/>
              <a:buChar char="•"/>
            </a:pPr>
            <a:endParaRPr lang="en-US" dirty="0">
              <a:ea typeface="+mn-lt"/>
              <a:cs typeface="+mn-lt"/>
            </a:endParaRPr>
          </a:p>
        </p:txBody>
      </p:sp>
    </p:spTree>
    <p:extLst>
      <p:ext uri="{BB962C8B-B14F-4D97-AF65-F5344CB8AC3E}">
        <p14:creationId xmlns:p14="http://schemas.microsoft.com/office/powerpoint/2010/main" val="829962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DBFC-7CF8-41DB-B608-F948765C6475}"/>
              </a:ext>
            </a:extLst>
          </p:cNvPr>
          <p:cNvSpPr>
            <a:spLocks noGrp="1"/>
          </p:cNvSpPr>
          <p:nvPr>
            <p:ph type="title"/>
          </p:nvPr>
        </p:nvSpPr>
        <p:spPr/>
        <p:txBody>
          <a:bodyPr>
            <a:normAutofit/>
          </a:bodyPr>
          <a:lstStyle/>
          <a:p>
            <a:pPr>
              <a:lnSpc>
                <a:spcPct val="150000"/>
              </a:lnSpc>
            </a:pPr>
            <a:r>
              <a:rPr lang="en-US" sz="4000" dirty="0"/>
              <a:t>7: Credit_Limit</a:t>
            </a:r>
            <a:br>
              <a:rPr lang="en-US" dirty="0"/>
            </a:br>
            <a:r>
              <a:rPr lang="en-US" sz="2000" dirty="0"/>
              <a:t>by Sunil Kumar</a:t>
            </a:r>
            <a:endParaRPr lang="en-US" sz="2700" dirty="0"/>
          </a:p>
        </p:txBody>
      </p:sp>
      <p:sp>
        <p:nvSpPr>
          <p:cNvPr id="3" name="Content Placeholder 2">
            <a:extLst>
              <a:ext uri="{FF2B5EF4-FFF2-40B4-BE49-F238E27FC236}">
                <a16:creationId xmlns:a16="http://schemas.microsoft.com/office/drawing/2014/main" id="{0780C6D9-351A-4CBE-96F3-E191FFB9F277}"/>
              </a:ext>
            </a:extLst>
          </p:cNvPr>
          <p:cNvSpPr>
            <a:spLocks noGrp="1"/>
          </p:cNvSpPr>
          <p:nvPr>
            <p:ph idx="1"/>
          </p:nvPr>
        </p:nvSpPr>
        <p:spPr>
          <a:xfrm>
            <a:off x="1097280" y="2108201"/>
            <a:ext cx="4998720" cy="3760891"/>
          </a:xfrm>
        </p:spPr>
        <p:txBody>
          <a:bodyPr/>
          <a:lstStyle/>
          <a:p>
            <a:pPr>
              <a:buFont typeface="Arial" panose="020B0604020202020204" pitchFamily="34" charset="0"/>
              <a:buChar char="•"/>
            </a:pPr>
            <a:r>
              <a:rPr lang="en-US" dirty="0"/>
              <a:t> Credit limit is the total credit given by bank on credit card.</a:t>
            </a:r>
          </a:p>
          <a:p>
            <a:pPr>
              <a:buFont typeface="Arial" panose="020B0604020202020204" pitchFamily="34" charset="0"/>
              <a:buChar char="•"/>
            </a:pPr>
            <a:r>
              <a:rPr lang="en-US" dirty="0"/>
              <a:t> It’s a </a:t>
            </a:r>
            <a:r>
              <a:rPr lang="en-US" dirty="0">
                <a:ea typeface="+mn-lt"/>
                <a:cs typeface="+mn-lt"/>
              </a:rPr>
              <a:t>continuous</a:t>
            </a:r>
            <a:r>
              <a:rPr lang="en-US" dirty="0"/>
              <a:t> numerical variable </a:t>
            </a:r>
          </a:p>
          <a:p>
            <a:pPr>
              <a:buFont typeface="Arial" panose="020B0604020202020204" pitchFamily="34" charset="0"/>
              <a:buChar char="•"/>
            </a:pPr>
            <a:r>
              <a:rPr lang="en-US" dirty="0"/>
              <a:t> Range 1438.3 – 34516</a:t>
            </a:r>
          </a:p>
          <a:p>
            <a:pPr>
              <a:buFont typeface="Arial" panose="020B0604020202020204" pitchFamily="34" charset="0"/>
              <a:buChar char="•"/>
            </a:pPr>
            <a:r>
              <a:rPr lang="en-US" dirty="0"/>
              <a:t> No missing value</a:t>
            </a:r>
          </a:p>
          <a:p>
            <a:pPr marL="0" indent="0">
              <a:buNone/>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graphicFrame>
        <p:nvGraphicFramePr>
          <p:cNvPr id="4" name="Table 4">
            <a:extLst>
              <a:ext uri="{FF2B5EF4-FFF2-40B4-BE49-F238E27FC236}">
                <a16:creationId xmlns:a16="http://schemas.microsoft.com/office/drawing/2014/main" id="{9B7B87B2-1745-4782-8377-914A28AEE916}"/>
              </a:ext>
            </a:extLst>
          </p:cNvPr>
          <p:cNvGraphicFramePr>
            <a:graphicFrameLocks noGrp="1"/>
          </p:cNvGraphicFramePr>
          <p:nvPr/>
        </p:nvGraphicFramePr>
        <p:xfrm>
          <a:off x="7350805" y="2217710"/>
          <a:ext cx="3804875" cy="3215639"/>
        </p:xfrm>
        <a:graphic>
          <a:graphicData uri="http://schemas.openxmlformats.org/drawingml/2006/table">
            <a:tbl>
              <a:tblPr firstRow="1" bandRow="1">
                <a:tableStyleId>{073A0DAA-6AF3-43AB-8588-CEC1D06C72B9}</a:tableStyleId>
              </a:tblPr>
              <a:tblGrid>
                <a:gridCol w="2115696">
                  <a:extLst>
                    <a:ext uri="{9D8B030D-6E8A-4147-A177-3AD203B41FA5}">
                      <a16:colId xmlns:a16="http://schemas.microsoft.com/office/drawing/2014/main" val="3169329657"/>
                    </a:ext>
                  </a:extLst>
                </a:gridCol>
                <a:gridCol w="1689179">
                  <a:extLst>
                    <a:ext uri="{9D8B030D-6E8A-4147-A177-3AD203B41FA5}">
                      <a16:colId xmlns:a16="http://schemas.microsoft.com/office/drawing/2014/main" val="4014994072"/>
                    </a:ext>
                  </a:extLst>
                </a:gridCol>
              </a:tblGrid>
              <a:tr h="393752">
                <a:tc gridSpan="2">
                  <a:txBody>
                    <a:bodyPr/>
                    <a:lstStyle/>
                    <a:p>
                      <a:pPr algn="ctr"/>
                      <a:r>
                        <a:rPr lang="en-US" dirty="0"/>
                        <a:t>Summary Statistics</a:t>
                      </a:r>
                    </a:p>
                  </a:txBody>
                  <a:tcPr anchor="ctr"/>
                </a:tc>
                <a:tc hMerge="1">
                  <a:txBody>
                    <a:bodyPr/>
                    <a:lstStyle/>
                    <a:p>
                      <a:endParaRPr lang="en-US" dirty="0"/>
                    </a:p>
                  </a:txBody>
                  <a:tcPr/>
                </a:tc>
                <a:extLst>
                  <a:ext uri="{0D108BD9-81ED-4DB2-BD59-A6C34878D82A}">
                    <a16:rowId xmlns:a16="http://schemas.microsoft.com/office/drawing/2014/main" val="1935743911"/>
                  </a:ext>
                </a:extLst>
              </a:tr>
              <a:tr h="393752">
                <a:tc>
                  <a:txBody>
                    <a:bodyPr/>
                    <a:lstStyle/>
                    <a:p>
                      <a:r>
                        <a:rPr lang="en-US" dirty="0"/>
                        <a:t>Total Count</a:t>
                      </a:r>
                    </a:p>
                  </a:txBody>
                  <a:tcPr/>
                </a:tc>
                <a:tc>
                  <a:txBody>
                    <a:bodyPr/>
                    <a:lstStyle/>
                    <a:p>
                      <a:r>
                        <a:rPr lang="en-US" dirty="0"/>
                        <a:t>10115</a:t>
                      </a:r>
                    </a:p>
                  </a:txBody>
                  <a:tcPr/>
                </a:tc>
                <a:extLst>
                  <a:ext uri="{0D108BD9-81ED-4DB2-BD59-A6C34878D82A}">
                    <a16:rowId xmlns:a16="http://schemas.microsoft.com/office/drawing/2014/main" val="3902549626"/>
                  </a:ext>
                </a:extLst>
              </a:tr>
              <a:tr h="393752">
                <a:tc>
                  <a:txBody>
                    <a:bodyPr/>
                    <a:lstStyle/>
                    <a:p>
                      <a:r>
                        <a:rPr lang="en-US" dirty="0"/>
                        <a:t>Min</a:t>
                      </a:r>
                    </a:p>
                  </a:txBody>
                  <a:tcPr/>
                </a:tc>
                <a:tc>
                  <a:txBody>
                    <a:bodyPr/>
                    <a:lstStyle/>
                    <a:p>
                      <a:r>
                        <a:rPr lang="en-US" dirty="0"/>
                        <a:t>1438.3</a:t>
                      </a:r>
                    </a:p>
                  </a:txBody>
                  <a:tcPr/>
                </a:tc>
                <a:extLst>
                  <a:ext uri="{0D108BD9-81ED-4DB2-BD59-A6C34878D82A}">
                    <a16:rowId xmlns:a16="http://schemas.microsoft.com/office/drawing/2014/main" val="3568602421"/>
                  </a:ext>
                </a:extLst>
              </a:tr>
              <a:tr h="393752">
                <a:tc>
                  <a:txBody>
                    <a:bodyPr/>
                    <a:lstStyle/>
                    <a:p>
                      <a:r>
                        <a:rPr lang="en-US" dirty="0"/>
                        <a:t>Max</a:t>
                      </a:r>
                    </a:p>
                  </a:txBody>
                  <a:tcPr/>
                </a:tc>
                <a:tc>
                  <a:txBody>
                    <a:bodyPr/>
                    <a:lstStyle/>
                    <a:p>
                      <a:r>
                        <a:rPr lang="en-US" dirty="0"/>
                        <a:t>34516</a:t>
                      </a:r>
                    </a:p>
                  </a:txBody>
                  <a:tcPr/>
                </a:tc>
                <a:extLst>
                  <a:ext uri="{0D108BD9-81ED-4DB2-BD59-A6C34878D82A}">
                    <a16:rowId xmlns:a16="http://schemas.microsoft.com/office/drawing/2014/main" val="1625206175"/>
                  </a:ext>
                </a:extLst>
              </a:tr>
              <a:tr h="393752">
                <a:tc>
                  <a:txBody>
                    <a:bodyPr/>
                    <a:lstStyle/>
                    <a:p>
                      <a:r>
                        <a:rPr lang="en-US" dirty="0"/>
                        <a:t>Mean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8631.482165</a:t>
                      </a:r>
                    </a:p>
                  </a:txBody>
                  <a:tcPr/>
                </a:tc>
                <a:extLst>
                  <a:ext uri="{0D108BD9-81ED-4DB2-BD59-A6C34878D82A}">
                    <a16:rowId xmlns:a16="http://schemas.microsoft.com/office/drawing/2014/main" val="2586442839"/>
                  </a:ext>
                </a:extLst>
              </a:tr>
              <a:tr h="459375">
                <a:tc>
                  <a:txBody>
                    <a:bodyPr/>
                    <a:lstStyle/>
                    <a:p>
                      <a:r>
                        <a:rPr lang="en-US" dirty="0"/>
                        <a:t>Median</a:t>
                      </a:r>
                    </a:p>
                  </a:txBody>
                  <a:tcPr/>
                </a:tc>
                <a:tc>
                  <a:txBody>
                    <a:bodyPr/>
                    <a:lstStyle/>
                    <a:p>
                      <a:r>
                        <a:rPr lang="en-US" dirty="0"/>
                        <a:t>4548</a:t>
                      </a:r>
                    </a:p>
                  </a:txBody>
                  <a:tcPr/>
                </a:tc>
                <a:extLst>
                  <a:ext uri="{0D108BD9-81ED-4DB2-BD59-A6C34878D82A}">
                    <a16:rowId xmlns:a16="http://schemas.microsoft.com/office/drawing/2014/main" val="843372247"/>
                  </a:ext>
                </a:extLst>
              </a:tr>
              <a:tr h="393752">
                <a:tc>
                  <a:txBody>
                    <a:bodyPr/>
                    <a:lstStyle/>
                    <a:p>
                      <a:r>
                        <a:rPr lang="en-US" dirty="0"/>
                        <a:t>Mode</a:t>
                      </a:r>
                    </a:p>
                  </a:txBody>
                  <a:tcPr/>
                </a:tc>
                <a:tc>
                  <a:txBody>
                    <a:bodyPr/>
                    <a:lstStyle/>
                    <a:p>
                      <a:r>
                        <a:rPr lang="en-US" dirty="0"/>
                        <a:t>34516</a:t>
                      </a:r>
                    </a:p>
                  </a:txBody>
                  <a:tcPr/>
                </a:tc>
                <a:extLst>
                  <a:ext uri="{0D108BD9-81ED-4DB2-BD59-A6C34878D82A}">
                    <a16:rowId xmlns:a16="http://schemas.microsoft.com/office/drawing/2014/main" val="879753858"/>
                  </a:ext>
                </a:extLst>
              </a:tr>
              <a:tr h="393752">
                <a:tc>
                  <a:txBody>
                    <a:bodyPr/>
                    <a:lstStyle/>
                    <a:p>
                      <a:r>
                        <a:rPr lang="en-US" dirty="0"/>
                        <a:t>Std. Deviation</a:t>
                      </a:r>
                    </a:p>
                  </a:txBody>
                  <a:tcPr/>
                </a:tc>
                <a:tc>
                  <a:txBody>
                    <a:bodyPr/>
                    <a:lstStyle/>
                    <a:p>
                      <a:r>
                        <a:rPr lang="en-US" dirty="0"/>
                        <a:t>9092.689</a:t>
                      </a:r>
                    </a:p>
                  </a:txBody>
                  <a:tcPr/>
                </a:tc>
                <a:extLst>
                  <a:ext uri="{0D108BD9-81ED-4DB2-BD59-A6C34878D82A}">
                    <a16:rowId xmlns:a16="http://schemas.microsoft.com/office/drawing/2014/main" val="4236612757"/>
                  </a:ext>
                </a:extLst>
              </a:tr>
            </a:tbl>
          </a:graphicData>
        </a:graphic>
      </p:graphicFrame>
    </p:spTree>
    <p:extLst>
      <p:ext uri="{BB962C8B-B14F-4D97-AF65-F5344CB8AC3E}">
        <p14:creationId xmlns:p14="http://schemas.microsoft.com/office/powerpoint/2010/main" val="36869966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DBFC-7CF8-41DB-B608-F948765C6475}"/>
              </a:ext>
            </a:extLst>
          </p:cNvPr>
          <p:cNvSpPr>
            <a:spLocks noGrp="1"/>
          </p:cNvSpPr>
          <p:nvPr>
            <p:ph type="title"/>
          </p:nvPr>
        </p:nvSpPr>
        <p:spPr>
          <a:xfrm>
            <a:off x="1097280" y="286603"/>
            <a:ext cx="10058400" cy="1450757"/>
          </a:xfrm>
        </p:spPr>
        <p:txBody>
          <a:bodyPr>
            <a:normAutofit/>
          </a:bodyPr>
          <a:lstStyle/>
          <a:p>
            <a:r>
              <a:rPr lang="en-US" sz="4800" dirty="0"/>
              <a:t>7: Credit_Limit</a:t>
            </a:r>
            <a:br>
              <a:rPr lang="en-US" dirty="0"/>
            </a:br>
            <a:r>
              <a:rPr lang="en-US" sz="2800" dirty="0"/>
              <a:t>by Sunil Kumar</a:t>
            </a:r>
            <a:endParaRPr lang="en-US" dirty="0"/>
          </a:p>
        </p:txBody>
      </p:sp>
      <p:graphicFrame>
        <p:nvGraphicFramePr>
          <p:cNvPr id="4" name="Content Placeholder 3">
            <a:extLst>
              <a:ext uri="{FF2B5EF4-FFF2-40B4-BE49-F238E27FC236}">
                <a16:creationId xmlns:a16="http://schemas.microsoft.com/office/drawing/2014/main" id="{4A9172B4-3A7B-BE42-8938-B0E9B7C98DD3}"/>
              </a:ext>
            </a:extLst>
          </p:cNvPr>
          <p:cNvGraphicFramePr>
            <a:graphicFrameLocks noGrp="1"/>
          </p:cNvGraphicFramePr>
          <p:nvPr>
            <p:ph idx="1"/>
          </p:nvPr>
        </p:nvGraphicFramePr>
        <p:xfrm>
          <a:off x="4647415" y="2110704"/>
          <a:ext cx="5380824" cy="3916752"/>
        </p:xfrm>
        <a:graphic>
          <a:graphicData uri="http://schemas.openxmlformats.org/drawingml/2006/table">
            <a:tbl>
              <a:tblPr/>
              <a:tblGrid>
                <a:gridCol w="1531852">
                  <a:extLst>
                    <a:ext uri="{9D8B030D-6E8A-4147-A177-3AD203B41FA5}">
                      <a16:colId xmlns:a16="http://schemas.microsoft.com/office/drawing/2014/main" val="2759484437"/>
                    </a:ext>
                  </a:extLst>
                </a:gridCol>
                <a:gridCol w="2504558">
                  <a:extLst>
                    <a:ext uri="{9D8B030D-6E8A-4147-A177-3AD203B41FA5}">
                      <a16:colId xmlns:a16="http://schemas.microsoft.com/office/drawing/2014/main" val="3539181951"/>
                    </a:ext>
                  </a:extLst>
                </a:gridCol>
                <a:gridCol w="1344414">
                  <a:extLst>
                    <a:ext uri="{9D8B030D-6E8A-4147-A177-3AD203B41FA5}">
                      <a16:colId xmlns:a16="http://schemas.microsoft.com/office/drawing/2014/main" val="1426076004"/>
                    </a:ext>
                  </a:extLst>
                </a:gridCol>
              </a:tblGrid>
              <a:tr h="279768">
                <a:tc>
                  <a:txBody>
                    <a:bodyPr/>
                    <a:lstStyle/>
                    <a:p>
                      <a:pPr algn="ctr" rtl="0" fontAlgn="base">
                        <a:spcBef>
                          <a:spcPts val="0"/>
                        </a:spcBef>
                        <a:spcAft>
                          <a:spcPts val="0"/>
                        </a:spcAft>
                      </a:pPr>
                      <a:r>
                        <a:rPr lang="en-US" sz="1200" b="1" i="0" u="none" strike="noStrike" dirty="0">
                          <a:solidFill>
                            <a:srgbClr val="FFFFFF"/>
                          </a:solidFill>
                          <a:effectLst/>
                          <a:latin typeface="Franklin Gothic Book" panose="020B0503020102020204" pitchFamily="34" charset="0"/>
                        </a:rPr>
                        <a:t>Attribute 1​</a:t>
                      </a:r>
                      <a:endParaRPr lang="en-US" sz="1200" b="0" i="0" u="none" strike="noStrike" dirty="0">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algn="ctr" rtl="0" fontAlgn="base">
                        <a:spcBef>
                          <a:spcPts val="0"/>
                        </a:spcBef>
                        <a:spcAft>
                          <a:spcPts val="0"/>
                        </a:spcAft>
                      </a:pPr>
                      <a:r>
                        <a:rPr lang="en-US" sz="1200" b="1" i="0" u="none" strike="noStrike">
                          <a:solidFill>
                            <a:srgbClr val="FFFFFF"/>
                          </a:solidFill>
                          <a:effectLst/>
                          <a:latin typeface="Franklin Gothic Book" panose="020B0503020102020204" pitchFamily="34" charset="0"/>
                        </a:rPr>
                        <a:t>Attribute 2​</a:t>
                      </a:r>
                      <a:endParaRPr lang="en-US" sz="1200" b="0" i="0" u="none" strike="noStrike">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algn="ctr" rtl="0" fontAlgn="base">
                        <a:spcBef>
                          <a:spcPts val="0"/>
                        </a:spcBef>
                        <a:spcAft>
                          <a:spcPts val="0"/>
                        </a:spcAft>
                      </a:pPr>
                      <a:r>
                        <a:rPr lang="en-US" sz="1200" b="1" i="0" u="none" strike="noStrike">
                          <a:solidFill>
                            <a:srgbClr val="FFFFFF"/>
                          </a:solidFill>
                          <a:effectLst/>
                          <a:latin typeface="Franklin Gothic Book" panose="020B0503020102020204" pitchFamily="34" charset="0"/>
                        </a:rPr>
                        <a:t>Correlation​</a:t>
                      </a:r>
                      <a:endParaRPr lang="en-US" sz="1200" b="0" i="0" u="none" strike="noStrike">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1895472143"/>
                  </a:ext>
                </a:extLst>
              </a:tr>
              <a:tr h="279768">
                <a:tc rowSpan="13">
                  <a:txBody>
                    <a:bodyPr/>
                    <a:lstStyle/>
                    <a:p>
                      <a:pPr algn="ctr" rtl="0" fontAlgn="auto">
                        <a:spcBef>
                          <a:spcPts val="0"/>
                        </a:spcBef>
                        <a:spcAft>
                          <a:spcPts val="0"/>
                        </a:spcAft>
                      </a:pPr>
                      <a:r>
                        <a:rPr lang="en-US" sz="1200" b="0" i="0" u="none" strike="noStrike" dirty="0">
                          <a:solidFill>
                            <a:srgbClr val="000000"/>
                          </a:solidFill>
                          <a:effectLst/>
                          <a:latin typeface="Franklin Gothic Book" panose="020B0503020102020204" pitchFamily="34" charset="0"/>
                        </a:rPr>
                        <a:t>​</a:t>
                      </a:r>
                      <a:endParaRPr lang="en-US" sz="1200" b="0" i="0" u="none" strike="noStrike" dirty="0">
                        <a:effectLst/>
                        <a:latin typeface="Arial" panose="020B0604020202020204" pitchFamily="34" charset="0"/>
                      </a:endParaRPr>
                    </a:p>
                    <a:p>
                      <a:pPr algn="ctr" rtl="0" fontAlgn="base">
                        <a:spcBef>
                          <a:spcPts val="0"/>
                        </a:spcBef>
                        <a:spcAft>
                          <a:spcPts val="0"/>
                        </a:spcAft>
                      </a:pPr>
                      <a:r>
                        <a:rPr lang="en-US" sz="1200" b="0" i="0" u="none" strike="noStrike" dirty="0">
                          <a:solidFill>
                            <a:srgbClr val="000000"/>
                          </a:solidFill>
                          <a:effectLst/>
                          <a:latin typeface="Franklin Gothic Book" panose="020B0503020102020204" pitchFamily="34" charset="0"/>
                        </a:rPr>
                        <a:t>​</a:t>
                      </a:r>
                      <a:endParaRPr lang="en-US" sz="1200" b="0" i="0" u="none" strike="noStrike" dirty="0">
                        <a:effectLst/>
                        <a:latin typeface="Arial" panose="020B0604020202020204" pitchFamily="34" charset="0"/>
                      </a:endParaRPr>
                    </a:p>
                    <a:p>
                      <a:pPr algn="ctr" rtl="0" fontAlgn="base">
                        <a:spcBef>
                          <a:spcPts val="0"/>
                        </a:spcBef>
                        <a:spcAft>
                          <a:spcPts val="0"/>
                        </a:spcAft>
                      </a:pPr>
                      <a:r>
                        <a:rPr lang="en-US" sz="1200" b="0" i="0" u="none" strike="noStrike" dirty="0">
                          <a:solidFill>
                            <a:srgbClr val="000000"/>
                          </a:solidFill>
                          <a:effectLst/>
                          <a:latin typeface="Franklin Gothic Book" panose="020B0503020102020204" pitchFamily="34" charset="0"/>
                        </a:rPr>
                        <a:t>​</a:t>
                      </a:r>
                      <a:endParaRPr lang="en-US" sz="1200" b="0" i="0" u="none" strike="noStrike" dirty="0">
                        <a:effectLst/>
                        <a:latin typeface="Arial" panose="020B0604020202020204" pitchFamily="34" charset="0"/>
                      </a:endParaRPr>
                    </a:p>
                    <a:p>
                      <a:pPr algn="ctr" rtl="0" fontAlgn="base">
                        <a:spcBef>
                          <a:spcPts val="0"/>
                        </a:spcBef>
                        <a:spcAft>
                          <a:spcPts val="0"/>
                        </a:spcAft>
                      </a:pPr>
                      <a:r>
                        <a:rPr lang="en-US" sz="1200" b="0" i="0" u="none" strike="noStrike" dirty="0">
                          <a:solidFill>
                            <a:srgbClr val="000000"/>
                          </a:solidFill>
                          <a:effectLst/>
                          <a:latin typeface="Franklin Gothic Book" panose="020B0503020102020204" pitchFamily="34" charset="0"/>
                        </a:rPr>
                        <a:t>​</a:t>
                      </a:r>
                      <a:endParaRPr lang="en-US" sz="1200" b="0" i="0" u="none" strike="noStrike" dirty="0">
                        <a:effectLst/>
                        <a:latin typeface="Arial" panose="020B0604020202020204" pitchFamily="34" charset="0"/>
                      </a:endParaRPr>
                    </a:p>
                    <a:p>
                      <a:pPr algn="ctr" rtl="0" fontAlgn="base">
                        <a:spcBef>
                          <a:spcPts val="0"/>
                        </a:spcBef>
                        <a:spcAft>
                          <a:spcPts val="0"/>
                        </a:spcAft>
                      </a:pPr>
                      <a:r>
                        <a:rPr lang="en-US" sz="1200" b="0" i="0" u="none" strike="noStrike" dirty="0">
                          <a:solidFill>
                            <a:srgbClr val="000000"/>
                          </a:solidFill>
                          <a:effectLst/>
                          <a:latin typeface="Franklin Gothic Book" panose="020B0503020102020204" pitchFamily="34" charset="0"/>
                        </a:rPr>
                        <a:t>​</a:t>
                      </a:r>
                      <a:endParaRPr lang="en-US" sz="1200" b="0" i="0" u="none" strike="noStrike" dirty="0">
                        <a:effectLst/>
                        <a:latin typeface="Arial" panose="020B0604020202020204" pitchFamily="34" charset="0"/>
                      </a:endParaRPr>
                    </a:p>
                    <a:p>
                      <a:pPr algn="ctr" rtl="0" fontAlgn="base">
                        <a:spcBef>
                          <a:spcPts val="0"/>
                        </a:spcBef>
                        <a:spcAft>
                          <a:spcPts val="0"/>
                        </a:spcAft>
                      </a:pPr>
                      <a:r>
                        <a:rPr lang="en-US" sz="1200" b="0" i="0" u="none" strike="noStrike" dirty="0">
                          <a:solidFill>
                            <a:srgbClr val="000000"/>
                          </a:solidFill>
                          <a:effectLst/>
                          <a:latin typeface="Franklin Gothic Book" panose="020B0503020102020204" pitchFamily="34" charset="0"/>
                        </a:rPr>
                        <a:t>​</a:t>
                      </a:r>
                      <a:endParaRPr lang="en-US" sz="1200" b="0" i="0" u="none" strike="noStrike" dirty="0">
                        <a:effectLst/>
                        <a:latin typeface="Arial" panose="020B0604020202020204" pitchFamily="34" charset="0"/>
                      </a:endParaRPr>
                    </a:p>
                    <a:p>
                      <a:pPr algn="ctr" rtl="0" fontAlgn="base">
                        <a:spcBef>
                          <a:spcPts val="0"/>
                        </a:spcBef>
                        <a:spcAft>
                          <a:spcPts val="0"/>
                        </a:spcAft>
                      </a:pPr>
                      <a:r>
                        <a:rPr lang="en-US" sz="1200" b="0" i="0" u="none" strike="noStrike" dirty="0">
                          <a:solidFill>
                            <a:srgbClr val="000000"/>
                          </a:solidFill>
                          <a:effectLst/>
                          <a:latin typeface="Franklin Gothic Book" panose="020B0503020102020204" pitchFamily="34" charset="0"/>
                        </a:rPr>
                        <a:t>​</a:t>
                      </a:r>
                      <a:endParaRPr lang="en-US" sz="1200" b="0" i="0" u="none" strike="noStrike" dirty="0">
                        <a:effectLst/>
                        <a:latin typeface="Arial" panose="020B0604020202020204" pitchFamily="34"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Franklin Gothic Book" panose="020B0503020102020204" pitchFamily="34" charset="0"/>
                        </a:rPr>
                        <a:t>Credit Limit​</a:t>
                      </a:r>
                      <a:endParaRPr lang="en-US" sz="1200" b="0" i="0" u="none" strike="noStrike" dirty="0">
                        <a:effectLst/>
                        <a:latin typeface="Arial" panose="020B0604020202020204" pitchFamily="34" charset="0"/>
                      </a:endParaRPr>
                    </a:p>
                    <a:p>
                      <a:pPr algn="ctr" rtl="0" fontAlgn="base">
                        <a:spcBef>
                          <a:spcPts val="0"/>
                        </a:spcBef>
                        <a:spcAft>
                          <a:spcPts val="0"/>
                        </a:spcAft>
                      </a:pPr>
                      <a:r>
                        <a:rPr lang="en-US" sz="1200" b="0" i="0" u="none" strike="noStrike" dirty="0">
                          <a:solidFill>
                            <a:srgbClr val="000000"/>
                          </a:solidFill>
                          <a:effectLst/>
                          <a:latin typeface="Franklin Gothic Book" panose="020B0503020102020204" pitchFamily="34" charset="0"/>
                        </a:rPr>
                        <a:t>​</a:t>
                      </a:r>
                      <a:endParaRPr lang="en-US" sz="1200" b="0" i="0" u="none" strike="noStrike" dirty="0">
                        <a:effectLst/>
                        <a:latin typeface="Arial" panose="020B0604020202020204" pitchFamily="34" charset="0"/>
                      </a:endParaRPr>
                    </a:p>
                    <a:p>
                      <a:pPr algn="ctr" rtl="0" fontAlgn="base">
                        <a:spcBef>
                          <a:spcPts val="0"/>
                        </a:spcBef>
                        <a:spcAft>
                          <a:spcPts val="0"/>
                        </a:spcAft>
                      </a:pPr>
                      <a:r>
                        <a:rPr lang="en-US" sz="1200" b="0" i="0" u="none" strike="noStrike" dirty="0">
                          <a:solidFill>
                            <a:srgbClr val="000000"/>
                          </a:solidFill>
                          <a:effectLst/>
                          <a:latin typeface="Franklin Gothic Book" panose="020B0503020102020204" pitchFamily="34" charset="0"/>
                        </a:rPr>
                        <a:t>​</a:t>
                      </a:r>
                      <a:endParaRPr lang="en-US" sz="1200" b="0" i="0" u="none" strike="noStrike" dirty="0">
                        <a:effectLst/>
                        <a:latin typeface="Arial" panose="020B0604020202020204" pitchFamily="34" charset="0"/>
                      </a:endParaRPr>
                    </a:p>
                    <a:p>
                      <a:pPr algn="ctr" rtl="0" fontAlgn="base">
                        <a:spcBef>
                          <a:spcPts val="0"/>
                        </a:spcBef>
                        <a:spcAft>
                          <a:spcPts val="0"/>
                        </a:spcAft>
                      </a:pPr>
                      <a:r>
                        <a:rPr lang="en-US" sz="1200" b="0" i="0" u="none" strike="noStrike" dirty="0">
                          <a:solidFill>
                            <a:srgbClr val="000000"/>
                          </a:solidFill>
                          <a:effectLst/>
                          <a:latin typeface="Franklin Gothic Book" panose="020B0503020102020204" pitchFamily="34" charset="0"/>
                        </a:rPr>
                        <a:t>​</a:t>
                      </a:r>
                      <a:endParaRPr lang="en-US" sz="1200" b="0" i="0" u="none" strike="noStrike" dirty="0">
                        <a:effectLst/>
                        <a:latin typeface="Arial" panose="020B0604020202020204" pitchFamily="34" charset="0"/>
                      </a:endParaRPr>
                    </a:p>
                    <a:p>
                      <a:pPr algn="ctr" rtl="0" fontAlgn="base">
                        <a:spcBef>
                          <a:spcPts val="0"/>
                        </a:spcBef>
                        <a:spcAft>
                          <a:spcPts val="0"/>
                        </a:spcAft>
                      </a:pPr>
                      <a:r>
                        <a:rPr lang="en-US" sz="1200" b="0" i="0" u="none" strike="noStrike" dirty="0">
                          <a:solidFill>
                            <a:srgbClr val="000000"/>
                          </a:solidFill>
                          <a:effectLst/>
                          <a:latin typeface="Franklin Gothic Book" panose="020B0503020102020204" pitchFamily="34" charset="0"/>
                        </a:rPr>
                        <a:t>​</a:t>
                      </a:r>
                      <a:endParaRPr lang="en-US" sz="1200" b="0" i="0" u="none" strike="noStrike" dirty="0">
                        <a:effectLst/>
                        <a:latin typeface="Arial" panose="020B0604020202020204" pitchFamily="34" charset="0"/>
                      </a:endParaRPr>
                    </a:p>
                    <a:p>
                      <a:pPr algn="ctr" rtl="0" fontAlgn="base">
                        <a:spcBef>
                          <a:spcPts val="0"/>
                        </a:spcBef>
                        <a:spcAft>
                          <a:spcPts val="0"/>
                        </a:spcAft>
                      </a:pPr>
                      <a:r>
                        <a:rPr lang="en-US" sz="1200" b="0" i="0" u="none" strike="noStrike" dirty="0">
                          <a:solidFill>
                            <a:srgbClr val="000000"/>
                          </a:solidFill>
                          <a:effectLst/>
                          <a:latin typeface="Franklin Gothic Book" panose="020B0503020102020204" pitchFamily="34" charset="0"/>
                        </a:rPr>
                        <a:t>​</a:t>
                      </a:r>
                      <a:endParaRPr lang="en-US" sz="1200" b="0" i="0" u="none" strike="noStrike" dirty="0">
                        <a:effectLst/>
                        <a:latin typeface="Arial" panose="020B0604020202020204" pitchFamily="34" charset="0"/>
                      </a:endParaRPr>
                    </a:p>
                  </a:txBody>
                  <a:tcPr marL="61462" marR="61462" marT="30731" marB="3073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c>
                  <a:txBody>
                    <a:bodyPr/>
                    <a:lstStyle/>
                    <a:p>
                      <a:pPr algn="l" rtl="0" fontAlgn="base">
                        <a:spcBef>
                          <a:spcPts val="0"/>
                        </a:spcBef>
                        <a:spcAft>
                          <a:spcPts val="0"/>
                        </a:spcAft>
                      </a:pPr>
                      <a:r>
                        <a:rPr lang="en-US" sz="1200" b="0" i="0" u="none" strike="noStrike">
                          <a:solidFill>
                            <a:srgbClr val="000000"/>
                          </a:solidFill>
                          <a:effectLst/>
                          <a:latin typeface="Franklin Gothic Book" panose="020B0503020102020204" pitchFamily="34" charset="0"/>
                        </a:rPr>
                        <a:t>Customer Age​</a:t>
                      </a:r>
                      <a:endParaRPr lang="en-US" sz="1200" b="0" i="0" u="none" strike="noStrike">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c>
                  <a:txBody>
                    <a:bodyPr/>
                    <a:lstStyle/>
                    <a:p>
                      <a:pPr algn="r" rtl="0" fontAlgn="base">
                        <a:spcBef>
                          <a:spcPts val="0"/>
                        </a:spcBef>
                        <a:spcAft>
                          <a:spcPts val="0"/>
                        </a:spcAft>
                      </a:pPr>
                      <a:r>
                        <a:rPr lang="en-US" sz="1200" b="0" i="0" u="none" strike="noStrike" dirty="0">
                          <a:solidFill>
                            <a:srgbClr val="000000"/>
                          </a:solidFill>
                          <a:effectLst/>
                          <a:latin typeface="Franklin Gothic Book" panose="020B0503020102020204" pitchFamily="34" charset="0"/>
                        </a:rPr>
                        <a:t>0.002</a:t>
                      </a:r>
                      <a:endParaRPr lang="en-US" sz="1200" b="0" i="0" u="none" strike="noStrike" dirty="0">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1518383515"/>
                  </a:ext>
                </a:extLst>
              </a:tr>
              <a:tr h="279768">
                <a:tc vMerge="1">
                  <a:txBody>
                    <a:bodyPr/>
                    <a:lstStyle/>
                    <a:p>
                      <a:endParaRPr lang="en-US"/>
                    </a:p>
                  </a:txBody>
                  <a:tcPr/>
                </a:tc>
                <a:tc>
                  <a:txBody>
                    <a:bodyPr/>
                    <a:lstStyle/>
                    <a:p>
                      <a:pPr algn="l" rtl="0" fontAlgn="base">
                        <a:spcBef>
                          <a:spcPts val="0"/>
                        </a:spcBef>
                        <a:spcAft>
                          <a:spcPts val="0"/>
                        </a:spcAft>
                      </a:pPr>
                      <a:r>
                        <a:rPr lang="en-US" sz="1200" b="0" i="0" u="none" strike="noStrike">
                          <a:solidFill>
                            <a:srgbClr val="000000"/>
                          </a:solidFill>
                          <a:effectLst/>
                          <a:latin typeface="Franklin Gothic Book" panose="020B0503020102020204" pitchFamily="34" charset="0"/>
                        </a:rPr>
                        <a:t>Dependent count​</a:t>
                      </a:r>
                      <a:endParaRPr lang="en-US" sz="1200" b="0" i="0" u="none" strike="noStrike">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c>
                  <a:txBody>
                    <a:bodyPr/>
                    <a:lstStyle/>
                    <a:p>
                      <a:pPr algn="r" rtl="0" fontAlgn="base">
                        <a:spcBef>
                          <a:spcPts val="0"/>
                        </a:spcBef>
                        <a:spcAft>
                          <a:spcPts val="0"/>
                        </a:spcAft>
                      </a:pPr>
                      <a:r>
                        <a:rPr lang="en-US" sz="1200" b="0" i="0" u="none" strike="noStrike" dirty="0">
                          <a:solidFill>
                            <a:srgbClr val="000000"/>
                          </a:solidFill>
                          <a:effectLst/>
                          <a:latin typeface="Franklin Gothic Book" panose="020B0503020102020204" pitchFamily="34" charset="0"/>
                        </a:rPr>
                        <a:t>0.068</a:t>
                      </a:r>
                      <a:endParaRPr lang="en-US" sz="1200" b="0" i="0" u="none" strike="noStrike" dirty="0">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1345605235"/>
                  </a:ext>
                </a:extLst>
              </a:tr>
              <a:tr h="279768">
                <a:tc vMerge="1">
                  <a:txBody>
                    <a:bodyPr/>
                    <a:lstStyle/>
                    <a:p>
                      <a:endParaRPr lang="en-US"/>
                    </a:p>
                  </a:txBody>
                  <a:tcPr/>
                </a:tc>
                <a:tc>
                  <a:txBody>
                    <a:bodyPr/>
                    <a:lstStyle/>
                    <a:p>
                      <a:pPr algn="l" rtl="0" fontAlgn="base">
                        <a:spcBef>
                          <a:spcPts val="0"/>
                        </a:spcBef>
                        <a:spcAft>
                          <a:spcPts val="0"/>
                        </a:spcAft>
                      </a:pPr>
                      <a:r>
                        <a:rPr lang="en-US" sz="1200" b="0" i="0" u="none" strike="noStrike" dirty="0">
                          <a:solidFill>
                            <a:srgbClr val="000000"/>
                          </a:solidFill>
                          <a:effectLst/>
                          <a:latin typeface="Franklin Gothic Book" panose="020B0503020102020204" pitchFamily="34" charset="0"/>
                        </a:rPr>
                        <a:t>Months on book​</a:t>
                      </a:r>
                      <a:endParaRPr lang="en-US" sz="1200" b="0" i="0" u="none" strike="noStrike" dirty="0">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c>
                  <a:txBody>
                    <a:bodyPr/>
                    <a:lstStyle/>
                    <a:p>
                      <a:pPr algn="r" rtl="0" fontAlgn="base">
                        <a:spcBef>
                          <a:spcPts val="0"/>
                        </a:spcBef>
                        <a:spcAft>
                          <a:spcPts val="0"/>
                        </a:spcAft>
                      </a:pPr>
                      <a:r>
                        <a:rPr lang="en-US" sz="1200" b="0" i="0" u="none" strike="noStrike" dirty="0">
                          <a:solidFill>
                            <a:srgbClr val="000000"/>
                          </a:solidFill>
                          <a:effectLst/>
                          <a:latin typeface="Franklin Gothic Book" panose="020B0503020102020204" pitchFamily="34" charset="0"/>
                        </a:rPr>
                        <a:t>0.007</a:t>
                      </a:r>
                      <a:endParaRPr lang="en-US" sz="1200" b="0" i="0" u="none" strike="noStrike" dirty="0">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1528244850"/>
                  </a:ext>
                </a:extLst>
              </a:tr>
              <a:tr h="279768">
                <a:tc vMerge="1">
                  <a:txBody>
                    <a:bodyPr/>
                    <a:lstStyle/>
                    <a:p>
                      <a:endParaRPr lang="en-US"/>
                    </a:p>
                  </a:txBody>
                  <a:tcPr/>
                </a:tc>
                <a:tc>
                  <a:txBody>
                    <a:bodyPr/>
                    <a:lstStyle/>
                    <a:p>
                      <a:pPr algn="l" rtl="0" fontAlgn="base">
                        <a:spcBef>
                          <a:spcPts val="0"/>
                        </a:spcBef>
                        <a:spcAft>
                          <a:spcPts val="0"/>
                        </a:spcAft>
                      </a:pPr>
                      <a:r>
                        <a:rPr lang="en-US" sz="1200" b="0" i="0" u="none" strike="noStrike">
                          <a:solidFill>
                            <a:srgbClr val="000000"/>
                          </a:solidFill>
                          <a:effectLst/>
                          <a:latin typeface="Franklin Gothic Book" panose="020B0503020102020204" pitchFamily="34" charset="0"/>
                        </a:rPr>
                        <a:t>Total Relationship Count​</a:t>
                      </a:r>
                      <a:endParaRPr lang="en-US" sz="1200" b="0" i="0" u="none" strike="noStrike">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c>
                  <a:txBody>
                    <a:bodyPr/>
                    <a:lstStyle/>
                    <a:p>
                      <a:pPr algn="r" rtl="0" fontAlgn="base">
                        <a:spcBef>
                          <a:spcPts val="0"/>
                        </a:spcBef>
                        <a:spcAft>
                          <a:spcPts val="0"/>
                        </a:spcAft>
                      </a:pPr>
                      <a:r>
                        <a:rPr lang="en-US" sz="1200" b="0" i="0" u="none" strike="noStrike" dirty="0">
                          <a:solidFill>
                            <a:srgbClr val="000000"/>
                          </a:solidFill>
                          <a:effectLst/>
                          <a:latin typeface="Franklin Gothic Book" panose="020B0503020102020204" pitchFamily="34" charset="0"/>
                        </a:rPr>
                        <a:t>-0.072</a:t>
                      </a:r>
                      <a:endParaRPr lang="en-US" sz="1200" b="0" i="0" u="none" strike="noStrike" dirty="0">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3729458521"/>
                  </a:ext>
                </a:extLst>
              </a:tr>
              <a:tr h="279768">
                <a:tc vMerge="1">
                  <a:txBody>
                    <a:bodyPr/>
                    <a:lstStyle/>
                    <a:p>
                      <a:endParaRPr lang="en-US"/>
                    </a:p>
                  </a:txBody>
                  <a:tcPr/>
                </a:tc>
                <a:tc>
                  <a:txBody>
                    <a:bodyPr/>
                    <a:lstStyle/>
                    <a:p>
                      <a:pPr algn="l" rtl="0" fontAlgn="base">
                        <a:spcBef>
                          <a:spcPts val="0"/>
                        </a:spcBef>
                        <a:spcAft>
                          <a:spcPts val="0"/>
                        </a:spcAft>
                      </a:pPr>
                      <a:r>
                        <a:rPr lang="en-US" sz="1200" b="0" i="0" u="none" strike="noStrike">
                          <a:solidFill>
                            <a:srgbClr val="000000"/>
                          </a:solidFill>
                          <a:effectLst/>
                          <a:latin typeface="Franklin Gothic Book" panose="020B0503020102020204" pitchFamily="34" charset="0"/>
                        </a:rPr>
                        <a:t>Months Inactive 12 mon​</a:t>
                      </a:r>
                      <a:endParaRPr lang="en-US" sz="1200" b="0" i="0" u="none" strike="noStrike">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c>
                  <a:txBody>
                    <a:bodyPr/>
                    <a:lstStyle/>
                    <a:p>
                      <a:pPr algn="r" rtl="0" fontAlgn="base">
                        <a:spcBef>
                          <a:spcPts val="0"/>
                        </a:spcBef>
                        <a:spcAft>
                          <a:spcPts val="0"/>
                        </a:spcAft>
                      </a:pPr>
                      <a:r>
                        <a:rPr lang="en-US" sz="1200" b="0" i="0" u="none" strike="noStrike" dirty="0">
                          <a:solidFill>
                            <a:srgbClr val="000000"/>
                          </a:solidFill>
                          <a:effectLst/>
                          <a:latin typeface="Franklin Gothic Book" panose="020B0503020102020204" pitchFamily="34" charset="0"/>
                        </a:rPr>
                        <a:t>-0.021</a:t>
                      </a:r>
                      <a:endParaRPr lang="en-US" sz="1200" b="0" i="0" u="none" strike="noStrike" dirty="0">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3696467764"/>
                  </a:ext>
                </a:extLst>
              </a:tr>
              <a:tr h="279768">
                <a:tc vMerge="1">
                  <a:txBody>
                    <a:bodyPr/>
                    <a:lstStyle/>
                    <a:p>
                      <a:endParaRPr lang="en-US"/>
                    </a:p>
                  </a:txBody>
                  <a:tcPr/>
                </a:tc>
                <a:tc>
                  <a:txBody>
                    <a:bodyPr/>
                    <a:lstStyle/>
                    <a:p>
                      <a:pPr algn="l" rtl="0" fontAlgn="base">
                        <a:spcBef>
                          <a:spcPts val="0"/>
                        </a:spcBef>
                        <a:spcAft>
                          <a:spcPts val="0"/>
                        </a:spcAft>
                      </a:pPr>
                      <a:r>
                        <a:rPr lang="en-US" sz="1200" b="0" i="0" u="none" strike="noStrike">
                          <a:solidFill>
                            <a:srgbClr val="000000"/>
                          </a:solidFill>
                          <a:effectLst/>
                          <a:latin typeface="Franklin Gothic Book" panose="020B0503020102020204" pitchFamily="34" charset="0"/>
                        </a:rPr>
                        <a:t>Contacts Count 12 mon​</a:t>
                      </a:r>
                      <a:endParaRPr lang="en-US" sz="1200" b="0" i="0" u="none" strike="noStrike">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c>
                  <a:txBody>
                    <a:bodyPr/>
                    <a:lstStyle/>
                    <a:p>
                      <a:pPr algn="r" rtl="0" fontAlgn="base">
                        <a:spcBef>
                          <a:spcPts val="0"/>
                        </a:spcBef>
                        <a:spcAft>
                          <a:spcPts val="0"/>
                        </a:spcAft>
                      </a:pPr>
                      <a:r>
                        <a:rPr lang="en-US" sz="1200" b="0" i="0" u="none" strike="noStrike" dirty="0">
                          <a:solidFill>
                            <a:srgbClr val="000000"/>
                          </a:solidFill>
                          <a:effectLst/>
                          <a:latin typeface="Franklin Gothic Book" panose="020B0503020102020204" pitchFamily="34" charset="0"/>
                        </a:rPr>
                        <a:t>0.021</a:t>
                      </a:r>
                      <a:endParaRPr lang="en-US" sz="1200" b="0" i="0" u="none" strike="noStrike" dirty="0">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442161249"/>
                  </a:ext>
                </a:extLst>
              </a:tr>
              <a:tr h="279768">
                <a:tc vMerge="1">
                  <a:txBody>
                    <a:bodyPr/>
                    <a:lstStyle/>
                    <a:p>
                      <a:endParaRPr lang="en-US"/>
                    </a:p>
                  </a:txBody>
                  <a:tcPr/>
                </a:tc>
                <a:tc>
                  <a:txBody>
                    <a:bodyPr/>
                    <a:lstStyle/>
                    <a:p>
                      <a:pPr algn="l" rtl="0" fontAlgn="base">
                        <a:spcBef>
                          <a:spcPts val="0"/>
                        </a:spcBef>
                        <a:spcAft>
                          <a:spcPts val="0"/>
                        </a:spcAft>
                      </a:pPr>
                      <a:r>
                        <a:rPr lang="en-US" sz="1200" b="0" i="0" u="none" strike="noStrike" dirty="0">
                          <a:solidFill>
                            <a:srgbClr val="000000"/>
                          </a:solidFill>
                          <a:effectLst/>
                          <a:latin typeface="Franklin Gothic Book" panose="020B0503020102020204" pitchFamily="34" charset="0"/>
                        </a:rPr>
                        <a:t>Total trans Ct​</a:t>
                      </a:r>
                      <a:endParaRPr lang="en-US" sz="1200" b="0" i="0" u="none" strike="noStrike" dirty="0">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c>
                  <a:txBody>
                    <a:bodyPr/>
                    <a:lstStyle/>
                    <a:p>
                      <a:pPr algn="r" rtl="0" fontAlgn="base">
                        <a:spcBef>
                          <a:spcPts val="0"/>
                        </a:spcBef>
                        <a:spcAft>
                          <a:spcPts val="0"/>
                        </a:spcAft>
                      </a:pPr>
                      <a:r>
                        <a:rPr lang="en-US" sz="1200" b="0" i="0" u="none" strike="noStrike" dirty="0">
                          <a:solidFill>
                            <a:srgbClr val="000000"/>
                          </a:solidFill>
                          <a:effectLst/>
                          <a:latin typeface="Franklin Gothic Book" panose="020B0503020102020204" pitchFamily="34" charset="0"/>
                        </a:rPr>
                        <a:t>0.076</a:t>
                      </a:r>
                      <a:endParaRPr lang="en-US" sz="1200" b="0" i="0" u="none" strike="noStrike" dirty="0">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377162797"/>
                  </a:ext>
                </a:extLst>
              </a:tr>
              <a:tr h="279768">
                <a:tc vMerge="1">
                  <a:txBody>
                    <a:bodyPr/>
                    <a:lstStyle/>
                    <a:p>
                      <a:endParaRPr lang="en-US"/>
                    </a:p>
                  </a:txBody>
                  <a:tcPr/>
                </a:tc>
                <a:tc>
                  <a:txBody>
                    <a:bodyPr/>
                    <a:lstStyle/>
                    <a:p>
                      <a:pPr algn="l" rtl="0" fontAlgn="base">
                        <a:spcBef>
                          <a:spcPts val="0"/>
                        </a:spcBef>
                        <a:spcAft>
                          <a:spcPts val="0"/>
                        </a:spcAft>
                      </a:pPr>
                      <a:r>
                        <a:rPr lang="en-US" sz="1200" b="0" i="0" u="none" strike="noStrike" dirty="0">
                          <a:solidFill>
                            <a:srgbClr val="000000"/>
                          </a:solidFill>
                          <a:effectLst/>
                          <a:latin typeface="Franklin Gothic Book" panose="020B0503020102020204" pitchFamily="34" charset="0"/>
                        </a:rPr>
                        <a:t>Total Revolving Bal​</a:t>
                      </a:r>
                      <a:endParaRPr lang="en-US" sz="1200" b="0" i="0" u="none" strike="noStrike" dirty="0">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c>
                  <a:txBody>
                    <a:bodyPr/>
                    <a:lstStyle/>
                    <a:p>
                      <a:pPr algn="r" rtl="0" fontAlgn="base">
                        <a:spcBef>
                          <a:spcPts val="0"/>
                        </a:spcBef>
                        <a:spcAft>
                          <a:spcPts val="0"/>
                        </a:spcAft>
                      </a:pPr>
                      <a:r>
                        <a:rPr lang="en-US" sz="1200" b="0" i="0" u="none" strike="noStrike" dirty="0">
                          <a:solidFill>
                            <a:srgbClr val="000000"/>
                          </a:solidFill>
                          <a:effectLst/>
                          <a:latin typeface="Franklin Gothic Book" panose="020B0503020102020204" pitchFamily="34" charset="0"/>
                        </a:rPr>
                        <a:t>0.042</a:t>
                      </a:r>
                      <a:endParaRPr lang="en-US" sz="1200" b="0" i="0" u="none" strike="noStrike" dirty="0">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3496249527"/>
                  </a:ext>
                </a:extLst>
              </a:tr>
              <a:tr h="279768">
                <a:tc vMerge="1">
                  <a:txBody>
                    <a:bodyPr/>
                    <a:lstStyle/>
                    <a:p>
                      <a:endParaRPr lang="en-US"/>
                    </a:p>
                  </a:txBody>
                  <a:tcPr/>
                </a:tc>
                <a:tc>
                  <a:txBody>
                    <a:bodyPr/>
                    <a:lstStyle/>
                    <a:p>
                      <a:pPr algn="l" rtl="0" fontAlgn="base">
                        <a:spcBef>
                          <a:spcPts val="0"/>
                        </a:spcBef>
                        <a:spcAft>
                          <a:spcPts val="0"/>
                        </a:spcAft>
                      </a:pPr>
                      <a:r>
                        <a:rPr lang="en-US" sz="1200" b="0" i="0" u="none" strike="noStrike" dirty="0">
                          <a:solidFill>
                            <a:srgbClr val="FF0000"/>
                          </a:solidFill>
                          <a:effectLst/>
                          <a:latin typeface="Franklin Gothic Book" panose="020B0503020102020204" pitchFamily="34" charset="0"/>
                        </a:rPr>
                        <a:t>Avg Open To Buy​</a:t>
                      </a:r>
                      <a:endParaRPr lang="en-US" sz="1200" b="0" i="0" u="none" strike="noStrike" dirty="0">
                        <a:solidFill>
                          <a:srgbClr val="FF0000"/>
                        </a:solidFill>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c>
                  <a:txBody>
                    <a:bodyPr/>
                    <a:lstStyle/>
                    <a:p>
                      <a:pPr algn="r" rtl="0" fontAlgn="base">
                        <a:spcBef>
                          <a:spcPts val="0"/>
                        </a:spcBef>
                        <a:spcAft>
                          <a:spcPts val="0"/>
                        </a:spcAft>
                      </a:pPr>
                      <a:r>
                        <a:rPr lang="en-US" sz="1200" b="0" i="0" u="none" strike="noStrike" dirty="0">
                          <a:solidFill>
                            <a:srgbClr val="FF0000"/>
                          </a:solidFill>
                          <a:effectLst/>
                          <a:latin typeface="Franklin Gothic Book" panose="020B0503020102020204" pitchFamily="34" charset="0"/>
                        </a:rPr>
                        <a:t>0.996</a:t>
                      </a:r>
                      <a:endParaRPr lang="en-US" sz="1200" b="0" i="0" u="none" strike="noStrike" dirty="0">
                        <a:solidFill>
                          <a:srgbClr val="FF0000"/>
                        </a:solidFill>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3214448615"/>
                  </a:ext>
                </a:extLst>
              </a:tr>
              <a:tr h="279768">
                <a:tc vMerge="1">
                  <a:txBody>
                    <a:bodyPr/>
                    <a:lstStyle/>
                    <a:p>
                      <a:endParaRPr lang="en-US"/>
                    </a:p>
                  </a:txBody>
                  <a:tcPr/>
                </a:tc>
                <a:tc>
                  <a:txBody>
                    <a:bodyPr/>
                    <a:lstStyle/>
                    <a:p>
                      <a:pPr algn="l" rtl="0" fontAlgn="base">
                        <a:spcBef>
                          <a:spcPts val="0"/>
                        </a:spcBef>
                        <a:spcAft>
                          <a:spcPts val="0"/>
                        </a:spcAft>
                      </a:pPr>
                      <a:r>
                        <a:rPr lang="en-US" sz="1200" b="0" i="0" u="none" strike="noStrike">
                          <a:solidFill>
                            <a:srgbClr val="000000"/>
                          </a:solidFill>
                          <a:effectLst/>
                          <a:latin typeface="Franklin Gothic Book" panose="020B0503020102020204" pitchFamily="34" charset="0"/>
                        </a:rPr>
                        <a:t>Total Amt Chng Q4 Q1​</a:t>
                      </a:r>
                      <a:endParaRPr lang="en-US" sz="1200" b="0" i="0" u="none" strike="noStrike">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c>
                  <a:txBody>
                    <a:bodyPr/>
                    <a:lstStyle/>
                    <a:p>
                      <a:pPr algn="r" rtl="0" fontAlgn="base">
                        <a:spcBef>
                          <a:spcPts val="0"/>
                        </a:spcBef>
                        <a:spcAft>
                          <a:spcPts val="0"/>
                        </a:spcAft>
                      </a:pPr>
                      <a:r>
                        <a:rPr lang="en-US" sz="1200" b="0" i="0" u="none" strike="noStrike" dirty="0">
                          <a:solidFill>
                            <a:srgbClr val="000000"/>
                          </a:solidFill>
                          <a:effectLst/>
                          <a:latin typeface="Franklin Gothic Book" panose="020B0503020102020204" pitchFamily="34" charset="0"/>
                        </a:rPr>
                        <a:t>0.013​</a:t>
                      </a:r>
                      <a:endParaRPr lang="en-US" sz="1200" b="0" i="0" u="none" strike="noStrike" dirty="0">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3222975200"/>
                  </a:ext>
                </a:extLst>
              </a:tr>
              <a:tr h="279768">
                <a:tc vMerge="1">
                  <a:txBody>
                    <a:bodyPr/>
                    <a:lstStyle/>
                    <a:p>
                      <a:endParaRPr lang="en-US"/>
                    </a:p>
                  </a:txBody>
                  <a:tcPr/>
                </a:tc>
                <a:tc>
                  <a:txBody>
                    <a:bodyPr/>
                    <a:lstStyle/>
                    <a:p>
                      <a:pPr algn="l" rtl="0" fontAlgn="base">
                        <a:spcBef>
                          <a:spcPts val="0"/>
                        </a:spcBef>
                        <a:spcAft>
                          <a:spcPts val="0"/>
                        </a:spcAft>
                      </a:pPr>
                      <a:r>
                        <a:rPr lang="en-US" sz="1200" b="0" i="0" u="none" strike="noStrike">
                          <a:solidFill>
                            <a:srgbClr val="000000"/>
                          </a:solidFill>
                          <a:effectLst/>
                          <a:latin typeface="Franklin Gothic Book" panose="020B0503020102020204" pitchFamily="34" charset="0"/>
                        </a:rPr>
                        <a:t>Total Trans Amt​</a:t>
                      </a:r>
                      <a:endParaRPr lang="en-US" sz="1200" b="0" i="0" u="none" strike="noStrike">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c>
                  <a:txBody>
                    <a:bodyPr/>
                    <a:lstStyle/>
                    <a:p>
                      <a:pPr algn="r" rtl="0" fontAlgn="base">
                        <a:spcBef>
                          <a:spcPts val="0"/>
                        </a:spcBef>
                        <a:spcAft>
                          <a:spcPts val="0"/>
                        </a:spcAft>
                      </a:pPr>
                      <a:r>
                        <a:rPr lang="en-US" sz="1200" b="0" i="0" u="none" strike="noStrike" dirty="0">
                          <a:solidFill>
                            <a:srgbClr val="000000"/>
                          </a:solidFill>
                          <a:effectLst/>
                          <a:latin typeface="Franklin Gothic Book" panose="020B0503020102020204" pitchFamily="34" charset="0"/>
                        </a:rPr>
                        <a:t>0.172​</a:t>
                      </a:r>
                      <a:endParaRPr lang="en-US" sz="1200" b="0" i="0" u="none" strike="noStrike" dirty="0">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1382229670"/>
                  </a:ext>
                </a:extLst>
              </a:tr>
              <a:tr h="279768">
                <a:tc vMerge="1">
                  <a:txBody>
                    <a:bodyPr/>
                    <a:lstStyle/>
                    <a:p>
                      <a:endParaRPr lang="en-US"/>
                    </a:p>
                  </a:txBody>
                  <a:tcPr/>
                </a:tc>
                <a:tc>
                  <a:txBody>
                    <a:bodyPr/>
                    <a:lstStyle/>
                    <a:p>
                      <a:pPr algn="l" rtl="0" fontAlgn="base">
                        <a:spcBef>
                          <a:spcPts val="0"/>
                        </a:spcBef>
                        <a:spcAft>
                          <a:spcPts val="0"/>
                        </a:spcAft>
                      </a:pPr>
                      <a:r>
                        <a:rPr lang="en-US" sz="1200" b="0" i="0" u="none" strike="noStrike" dirty="0">
                          <a:solidFill>
                            <a:srgbClr val="000000"/>
                          </a:solidFill>
                          <a:effectLst/>
                          <a:latin typeface="Franklin Gothic Book" panose="020B0503020102020204" pitchFamily="34" charset="0"/>
                        </a:rPr>
                        <a:t>Total Ct Chng Q4 Q1​</a:t>
                      </a:r>
                      <a:endParaRPr lang="en-US" sz="1200" b="0" i="0" u="none" strike="noStrike" dirty="0">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c>
                  <a:txBody>
                    <a:bodyPr/>
                    <a:lstStyle/>
                    <a:p>
                      <a:pPr algn="r" rtl="0" fontAlgn="base">
                        <a:spcBef>
                          <a:spcPts val="0"/>
                        </a:spcBef>
                        <a:spcAft>
                          <a:spcPts val="0"/>
                        </a:spcAft>
                      </a:pPr>
                      <a:r>
                        <a:rPr lang="en-US" sz="1200" b="0" i="0" u="none" strike="noStrike" dirty="0">
                          <a:solidFill>
                            <a:srgbClr val="000000"/>
                          </a:solidFill>
                          <a:effectLst/>
                          <a:latin typeface="Franklin Gothic Book" panose="020B0503020102020204" pitchFamily="34" charset="0"/>
                        </a:rPr>
                        <a:t>-0.002</a:t>
                      </a:r>
                      <a:endParaRPr lang="en-US" sz="1200" b="0" i="0" u="none" strike="noStrike" dirty="0">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3788159948"/>
                  </a:ext>
                </a:extLst>
              </a:tr>
              <a:tr h="279768">
                <a:tc vMerge="1">
                  <a:txBody>
                    <a:bodyPr/>
                    <a:lstStyle/>
                    <a:p>
                      <a:endParaRPr lang="en-US"/>
                    </a:p>
                  </a:txBody>
                  <a:tcPr/>
                </a:tc>
                <a:tc>
                  <a:txBody>
                    <a:bodyPr/>
                    <a:lstStyle/>
                    <a:p>
                      <a:pPr algn="l" rtl="0" fontAlgn="base">
                        <a:spcBef>
                          <a:spcPts val="0"/>
                        </a:spcBef>
                        <a:spcAft>
                          <a:spcPts val="0"/>
                        </a:spcAft>
                      </a:pPr>
                      <a:r>
                        <a:rPr lang="en-US" sz="1200" b="0" i="0" u="none" strike="noStrike">
                          <a:solidFill>
                            <a:srgbClr val="000000"/>
                          </a:solidFill>
                          <a:effectLst/>
                          <a:latin typeface="Franklin Gothic Book" panose="020B0503020102020204" pitchFamily="34" charset="0"/>
                        </a:rPr>
                        <a:t>Avg Utilization Ratio​</a:t>
                      </a:r>
                      <a:endParaRPr lang="en-US" sz="1200" b="0" i="0" u="none" strike="noStrike">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c>
                  <a:txBody>
                    <a:bodyPr/>
                    <a:lstStyle/>
                    <a:p>
                      <a:pPr algn="r" rtl="0" fontAlgn="base">
                        <a:spcBef>
                          <a:spcPts val="0"/>
                        </a:spcBef>
                        <a:spcAft>
                          <a:spcPts val="0"/>
                        </a:spcAft>
                      </a:pPr>
                      <a:r>
                        <a:rPr lang="en-US" sz="1200" b="0" i="0" u="none" strike="noStrike" dirty="0">
                          <a:solidFill>
                            <a:srgbClr val="000000"/>
                          </a:solidFill>
                          <a:effectLst/>
                          <a:latin typeface="Franklin Gothic Book" panose="020B0503020102020204" pitchFamily="34" charset="0"/>
                        </a:rPr>
                        <a:t>-0.483​</a:t>
                      </a:r>
                      <a:endParaRPr lang="en-US" sz="1200" b="0" i="0" u="none" strike="noStrike" dirty="0">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2341438777"/>
                  </a:ext>
                </a:extLst>
              </a:tr>
            </a:tbl>
          </a:graphicData>
        </a:graphic>
      </p:graphicFrame>
      <p:sp>
        <p:nvSpPr>
          <p:cNvPr id="3" name="TextBox 2">
            <a:extLst>
              <a:ext uri="{FF2B5EF4-FFF2-40B4-BE49-F238E27FC236}">
                <a16:creationId xmlns:a16="http://schemas.microsoft.com/office/drawing/2014/main" id="{6CF1C855-262A-D048-9048-BDE57CB981E2}"/>
              </a:ext>
            </a:extLst>
          </p:cNvPr>
          <p:cNvSpPr txBox="1"/>
          <p:nvPr/>
        </p:nvSpPr>
        <p:spPr>
          <a:xfrm>
            <a:off x="1193532" y="2905246"/>
            <a:ext cx="2707136" cy="923330"/>
          </a:xfrm>
          <a:prstGeom prst="rect">
            <a:avLst/>
          </a:prstGeom>
          <a:noFill/>
        </p:spPr>
        <p:txBody>
          <a:bodyPr wrap="square" rtlCol="0">
            <a:spAutoFit/>
          </a:bodyPr>
          <a:lstStyle/>
          <a:p>
            <a:r>
              <a:rPr lang="en-US" b="1" dirty="0">
                <a:ea typeface="+mn-lt"/>
                <a:cs typeface="+mn-lt"/>
              </a:rPr>
              <a:t>Association with Other</a:t>
            </a:r>
            <a:endParaRPr lang="en-US" dirty="0">
              <a:ea typeface="+mn-lt"/>
              <a:cs typeface="+mn-lt"/>
            </a:endParaRPr>
          </a:p>
          <a:p>
            <a:r>
              <a:rPr lang="en-US" b="1" dirty="0">
                <a:ea typeface="+mn-lt"/>
                <a:cs typeface="+mn-lt"/>
              </a:rPr>
              <a:t> Variables- Correlation</a:t>
            </a:r>
            <a:endParaRPr lang="en-US" dirty="0">
              <a:ea typeface="+mn-lt"/>
              <a:cs typeface="+mn-lt"/>
            </a:endParaRPr>
          </a:p>
          <a:p>
            <a:endParaRPr lang="en-US" dirty="0"/>
          </a:p>
        </p:txBody>
      </p:sp>
    </p:spTree>
    <p:extLst>
      <p:ext uri="{BB962C8B-B14F-4D97-AF65-F5344CB8AC3E}">
        <p14:creationId xmlns:p14="http://schemas.microsoft.com/office/powerpoint/2010/main" val="3049577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DBFC-7CF8-41DB-B608-F948765C6475}"/>
              </a:ext>
            </a:extLst>
          </p:cNvPr>
          <p:cNvSpPr>
            <a:spLocks noGrp="1"/>
          </p:cNvSpPr>
          <p:nvPr>
            <p:ph type="title"/>
          </p:nvPr>
        </p:nvSpPr>
        <p:spPr/>
        <p:txBody>
          <a:bodyPr>
            <a:normAutofit fontScale="90000"/>
          </a:bodyPr>
          <a:lstStyle/>
          <a:p>
            <a:pPr>
              <a:lnSpc>
                <a:spcPct val="150000"/>
              </a:lnSpc>
            </a:pPr>
            <a:r>
              <a:rPr lang="en-US" sz="4400" dirty="0"/>
              <a:t>7: Credit_Limit</a:t>
            </a:r>
            <a:br>
              <a:rPr lang="en-US" sz="4400" dirty="0"/>
            </a:br>
            <a:r>
              <a:rPr lang="en-US" sz="2400" dirty="0"/>
              <a:t>by Sunil Kumar</a:t>
            </a:r>
            <a:endParaRPr lang="en-US" sz="2700" dirty="0"/>
          </a:p>
        </p:txBody>
      </p:sp>
      <p:pic>
        <p:nvPicPr>
          <p:cNvPr id="9" name="Content Placeholder 8" descr="Chart, bar chart&#10;&#10;Description automatically generated">
            <a:extLst>
              <a:ext uri="{FF2B5EF4-FFF2-40B4-BE49-F238E27FC236}">
                <a16:creationId xmlns:a16="http://schemas.microsoft.com/office/drawing/2014/main" id="{C084FFB4-1157-0042-BFEE-3101139B4932}"/>
              </a:ext>
            </a:extLst>
          </p:cNvPr>
          <p:cNvPicPr>
            <a:picLocks noGrp="1" noChangeAspect="1"/>
          </p:cNvPicPr>
          <p:nvPr>
            <p:ph idx="1"/>
          </p:nvPr>
        </p:nvPicPr>
        <p:blipFill>
          <a:blip r:embed="rId2"/>
          <a:stretch>
            <a:fillRect/>
          </a:stretch>
        </p:blipFill>
        <p:spPr>
          <a:xfrm>
            <a:off x="5352359" y="1574450"/>
            <a:ext cx="6837614" cy="4802022"/>
          </a:xfrm>
        </p:spPr>
      </p:pic>
      <p:graphicFrame>
        <p:nvGraphicFramePr>
          <p:cNvPr id="6" name="Table 5">
            <a:extLst>
              <a:ext uri="{FF2B5EF4-FFF2-40B4-BE49-F238E27FC236}">
                <a16:creationId xmlns:a16="http://schemas.microsoft.com/office/drawing/2014/main" id="{00250908-38FA-D94C-BB68-C0AFB2BE2E23}"/>
              </a:ext>
            </a:extLst>
          </p:cNvPr>
          <p:cNvGraphicFramePr>
            <a:graphicFrameLocks noGrp="1"/>
          </p:cNvGraphicFramePr>
          <p:nvPr/>
        </p:nvGraphicFramePr>
        <p:xfrm>
          <a:off x="1" y="1828800"/>
          <a:ext cx="5507911" cy="4547670"/>
        </p:xfrm>
        <a:graphic>
          <a:graphicData uri="http://schemas.openxmlformats.org/drawingml/2006/table">
            <a:tbl>
              <a:tblPr firstRow="1" bandRow="1">
                <a:tableStyleId>{073A0DAA-6AF3-43AB-8588-CEC1D06C72B9}</a:tableStyleId>
              </a:tblPr>
              <a:tblGrid>
                <a:gridCol w="471906">
                  <a:extLst>
                    <a:ext uri="{9D8B030D-6E8A-4147-A177-3AD203B41FA5}">
                      <a16:colId xmlns:a16="http://schemas.microsoft.com/office/drawing/2014/main" val="2123102886"/>
                    </a:ext>
                  </a:extLst>
                </a:gridCol>
                <a:gridCol w="1101785">
                  <a:extLst>
                    <a:ext uri="{9D8B030D-6E8A-4147-A177-3AD203B41FA5}">
                      <a16:colId xmlns:a16="http://schemas.microsoft.com/office/drawing/2014/main" val="1637458358"/>
                    </a:ext>
                  </a:extLst>
                </a:gridCol>
                <a:gridCol w="786844">
                  <a:extLst>
                    <a:ext uri="{9D8B030D-6E8A-4147-A177-3AD203B41FA5}">
                      <a16:colId xmlns:a16="http://schemas.microsoft.com/office/drawing/2014/main" val="1108933186"/>
                    </a:ext>
                  </a:extLst>
                </a:gridCol>
                <a:gridCol w="786844">
                  <a:extLst>
                    <a:ext uri="{9D8B030D-6E8A-4147-A177-3AD203B41FA5}">
                      <a16:colId xmlns:a16="http://schemas.microsoft.com/office/drawing/2014/main" val="792573190"/>
                    </a:ext>
                  </a:extLst>
                </a:gridCol>
                <a:gridCol w="786844">
                  <a:extLst>
                    <a:ext uri="{9D8B030D-6E8A-4147-A177-3AD203B41FA5}">
                      <a16:colId xmlns:a16="http://schemas.microsoft.com/office/drawing/2014/main" val="2165090178"/>
                    </a:ext>
                  </a:extLst>
                </a:gridCol>
                <a:gridCol w="786844">
                  <a:extLst>
                    <a:ext uri="{9D8B030D-6E8A-4147-A177-3AD203B41FA5}">
                      <a16:colId xmlns:a16="http://schemas.microsoft.com/office/drawing/2014/main" val="3780831540"/>
                    </a:ext>
                  </a:extLst>
                </a:gridCol>
                <a:gridCol w="786844">
                  <a:extLst>
                    <a:ext uri="{9D8B030D-6E8A-4147-A177-3AD203B41FA5}">
                      <a16:colId xmlns:a16="http://schemas.microsoft.com/office/drawing/2014/main" val="1133666351"/>
                    </a:ext>
                  </a:extLst>
                </a:gridCol>
              </a:tblGrid>
              <a:tr h="664221">
                <a:tc>
                  <a:txBody>
                    <a:bodyPr/>
                    <a:lstStyle/>
                    <a:p>
                      <a:pPr algn="ctr"/>
                      <a:endParaRPr lang="en-US" sz="900">
                        <a:latin typeface="Franklin Gothic Book" panose="020B0503020102020204" pitchFamily="34" charset="0"/>
                      </a:endParaRPr>
                    </a:p>
                  </a:txBody>
                  <a:tcPr/>
                </a:tc>
                <a:tc>
                  <a:txBody>
                    <a:bodyPr/>
                    <a:lstStyle/>
                    <a:p>
                      <a:pPr algn="ctr"/>
                      <a:r>
                        <a:rPr lang="en-US" sz="900">
                          <a:latin typeface="Franklin Gothic Book"/>
                        </a:rPr>
                        <a:t> Credit Limit</a:t>
                      </a:r>
                    </a:p>
                  </a:txBody>
                  <a:tcPr/>
                </a:tc>
                <a:tc>
                  <a:txBody>
                    <a:bodyPr/>
                    <a:lstStyle/>
                    <a:p>
                      <a:pPr algn="ctr"/>
                      <a:r>
                        <a:rPr lang="en-US" sz="900">
                          <a:latin typeface="Franklin Gothic Book"/>
                        </a:rPr>
                        <a:t>Existing Customers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Franklin Gothic Book"/>
                        </a:rPr>
                        <a:t>Existing Customers %</a:t>
                      </a:r>
                    </a:p>
                  </a:txBody>
                  <a:tcPr/>
                </a:tc>
                <a:tc>
                  <a:txBody>
                    <a:bodyPr/>
                    <a:lstStyle/>
                    <a:p>
                      <a:pPr algn="ctr"/>
                      <a:r>
                        <a:rPr lang="en-US" sz="900">
                          <a:latin typeface="Franklin Gothic Book"/>
                        </a:rPr>
                        <a:t>Attrited Customers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latin typeface="Franklin Gothic Book"/>
                        </a:rPr>
                        <a:t>Attrited Customers %</a:t>
                      </a:r>
                    </a:p>
                  </a:txBody>
                  <a:tcPr/>
                </a:tc>
                <a:tc>
                  <a:txBody>
                    <a:bodyPr/>
                    <a:lstStyle/>
                    <a:p>
                      <a:pPr algn="ctr"/>
                      <a:endParaRPr lang="en-US" sz="900">
                        <a:latin typeface="Franklin Gothic Book"/>
                      </a:endParaRPr>
                    </a:p>
                    <a:p>
                      <a:pPr lvl="0" algn="ctr">
                        <a:buNone/>
                      </a:pPr>
                      <a:r>
                        <a:rPr lang="en-US" sz="900">
                          <a:latin typeface="Franklin Gothic Book"/>
                        </a:rPr>
                        <a:t>Total</a:t>
                      </a:r>
                      <a:endParaRPr lang="en-US"/>
                    </a:p>
                    <a:p>
                      <a:pPr lvl="0" algn="ctr">
                        <a:buNone/>
                      </a:pPr>
                      <a:r>
                        <a:rPr lang="en-US" sz="900">
                          <a:latin typeface="Franklin Gothic Book"/>
                        </a:rPr>
                        <a:t>%</a:t>
                      </a:r>
                    </a:p>
                  </a:txBody>
                  <a:tcPr/>
                </a:tc>
                <a:extLst>
                  <a:ext uri="{0D108BD9-81ED-4DB2-BD59-A6C34878D82A}">
                    <a16:rowId xmlns:a16="http://schemas.microsoft.com/office/drawing/2014/main" val="1724836965"/>
                  </a:ext>
                </a:extLst>
              </a:tr>
              <a:tr h="461264">
                <a:tc rowSpan="5">
                  <a:txBody>
                    <a:bodyPr/>
                    <a:lstStyle/>
                    <a:p>
                      <a:pPr algn="ctr"/>
                      <a:endParaRPr lang="en-US" sz="900">
                        <a:latin typeface="Franklin Gothic Book" panose="020B0503020102020204" pitchFamily="34" charset="0"/>
                      </a:endParaRPr>
                    </a:p>
                  </a:txBody>
                  <a:tcPr/>
                </a:tc>
                <a:tc>
                  <a:txBody>
                    <a:bodyPr/>
                    <a:lstStyle/>
                    <a:p>
                      <a:pPr algn="ctr"/>
                      <a:r>
                        <a:rPr lang="en-US" sz="900">
                          <a:latin typeface="Franklin Gothic Book"/>
                        </a:rPr>
                        <a:t>0-5,000</a:t>
                      </a:r>
                    </a:p>
                  </a:txBody>
                  <a:tcPr/>
                </a:tc>
                <a:tc>
                  <a:txBody>
                    <a:bodyPr/>
                    <a:lstStyle/>
                    <a:p>
                      <a:pPr algn="ctr"/>
                      <a:r>
                        <a:rPr lang="en-US" sz="900">
                          <a:latin typeface="Franklin Gothic Book"/>
                        </a:rPr>
                        <a:t>4311</a:t>
                      </a:r>
                    </a:p>
                  </a:txBody>
                  <a:tcPr/>
                </a:tc>
                <a:tc>
                  <a:txBody>
                    <a:bodyPr/>
                    <a:lstStyle/>
                    <a:p>
                      <a:pPr algn="ctr"/>
                      <a:r>
                        <a:rPr lang="en-US" sz="900">
                          <a:latin typeface="Franklin Gothic Book"/>
                        </a:rPr>
                        <a:t>42.6%</a:t>
                      </a:r>
                    </a:p>
                  </a:txBody>
                  <a:tcPr/>
                </a:tc>
                <a:tc>
                  <a:txBody>
                    <a:bodyPr/>
                    <a:lstStyle/>
                    <a:p>
                      <a:pPr algn="ctr"/>
                      <a:r>
                        <a:rPr lang="en-US" sz="900">
                          <a:latin typeface="Franklin Gothic Book"/>
                        </a:rPr>
                        <a:t>897</a:t>
                      </a:r>
                    </a:p>
                  </a:txBody>
                  <a:tcPr/>
                </a:tc>
                <a:tc>
                  <a:txBody>
                    <a:bodyPr/>
                    <a:lstStyle/>
                    <a:p>
                      <a:pPr algn="ctr"/>
                      <a:r>
                        <a:rPr lang="en-US" sz="900">
                          <a:latin typeface="Franklin Gothic Book"/>
                        </a:rPr>
                        <a:t>8.9%%</a:t>
                      </a:r>
                    </a:p>
                  </a:txBody>
                  <a:tcPr/>
                </a:tc>
                <a:tc>
                  <a:txBody>
                    <a:bodyPr/>
                    <a:lstStyle/>
                    <a:p>
                      <a:pPr algn="ctr"/>
                      <a:r>
                        <a:rPr lang="en-US" sz="900">
                          <a:latin typeface="Franklin Gothic Book"/>
                        </a:rPr>
                        <a:t>51.5%</a:t>
                      </a:r>
                    </a:p>
                  </a:txBody>
                  <a:tcPr/>
                </a:tc>
                <a:extLst>
                  <a:ext uri="{0D108BD9-81ED-4DB2-BD59-A6C34878D82A}">
                    <a16:rowId xmlns:a16="http://schemas.microsoft.com/office/drawing/2014/main" val="465841678"/>
                  </a:ext>
                </a:extLst>
              </a:tr>
              <a:tr h="461264">
                <a:tc vMerge="1">
                  <a:txBody>
                    <a:bodyPr/>
                    <a:lstStyle/>
                    <a:p>
                      <a:endParaRPr lang="en-US"/>
                    </a:p>
                  </a:txBody>
                  <a:tcPr/>
                </a:tc>
                <a:tc>
                  <a:txBody>
                    <a:bodyPr/>
                    <a:lstStyle/>
                    <a:p>
                      <a:pPr algn="ctr"/>
                      <a:r>
                        <a:rPr lang="en-US" sz="900">
                          <a:latin typeface="Franklin Gothic Book"/>
                        </a:rPr>
                        <a:t>5,000-10,000</a:t>
                      </a:r>
                    </a:p>
                  </a:txBody>
                  <a:tcPr/>
                </a:tc>
                <a:tc>
                  <a:txBody>
                    <a:bodyPr/>
                    <a:lstStyle/>
                    <a:p>
                      <a:pPr algn="ctr"/>
                      <a:r>
                        <a:rPr lang="en-US" sz="900">
                          <a:latin typeface="Franklin Gothic Book"/>
                        </a:rPr>
                        <a:t>2085</a:t>
                      </a:r>
                    </a:p>
                  </a:txBody>
                  <a:tcPr/>
                </a:tc>
                <a:tc>
                  <a:txBody>
                    <a:bodyPr/>
                    <a:lstStyle/>
                    <a:p>
                      <a:pPr algn="ctr"/>
                      <a:r>
                        <a:rPr lang="en-US" sz="900">
                          <a:latin typeface="Franklin Gothic Book"/>
                        </a:rPr>
                        <a:t>20.6%</a:t>
                      </a:r>
                    </a:p>
                  </a:txBody>
                  <a:tcPr/>
                </a:tc>
                <a:tc>
                  <a:txBody>
                    <a:bodyPr/>
                    <a:lstStyle/>
                    <a:p>
                      <a:pPr algn="ctr"/>
                      <a:r>
                        <a:rPr lang="en-US" sz="900">
                          <a:latin typeface="Franklin Gothic Book"/>
                        </a:rPr>
                        <a:t>365</a:t>
                      </a:r>
                    </a:p>
                  </a:txBody>
                  <a:tcPr/>
                </a:tc>
                <a:tc>
                  <a:txBody>
                    <a:bodyPr/>
                    <a:lstStyle/>
                    <a:p>
                      <a:pPr algn="ctr"/>
                      <a:r>
                        <a:rPr lang="en-US" sz="900">
                          <a:latin typeface="Franklin Gothic Book"/>
                        </a:rPr>
                        <a:t>3.6%</a:t>
                      </a:r>
                    </a:p>
                  </a:txBody>
                  <a:tcPr/>
                </a:tc>
                <a:tc>
                  <a:txBody>
                    <a:bodyPr/>
                    <a:lstStyle/>
                    <a:p>
                      <a:pPr algn="ctr"/>
                      <a:r>
                        <a:rPr lang="en-US" sz="900">
                          <a:latin typeface="Franklin Gothic Book"/>
                        </a:rPr>
                        <a:t>24.2%</a:t>
                      </a:r>
                      <a:endParaRPr lang="en-US" sz="900">
                        <a:latin typeface="Franklin Gothic Book" panose="020B0503020102020204" pitchFamily="34" charset="0"/>
                      </a:endParaRPr>
                    </a:p>
                  </a:txBody>
                  <a:tcPr/>
                </a:tc>
                <a:extLst>
                  <a:ext uri="{0D108BD9-81ED-4DB2-BD59-A6C34878D82A}">
                    <a16:rowId xmlns:a16="http://schemas.microsoft.com/office/drawing/2014/main" val="3864361060"/>
                  </a:ext>
                </a:extLst>
              </a:tr>
              <a:tr h="461264">
                <a:tc vMerge="1">
                  <a:txBody>
                    <a:bodyPr/>
                    <a:lstStyle/>
                    <a:p>
                      <a:endParaRPr lang="en-US"/>
                    </a:p>
                  </a:txBody>
                  <a:tcPr/>
                </a:tc>
                <a:tc>
                  <a:txBody>
                    <a:bodyPr/>
                    <a:lstStyle/>
                    <a:p>
                      <a:pPr algn="ctr"/>
                      <a:r>
                        <a:rPr lang="en-US" sz="900">
                          <a:latin typeface="Franklin Gothic Book"/>
                        </a:rPr>
                        <a:t>10,000-15,000</a:t>
                      </a:r>
                    </a:p>
                  </a:txBody>
                  <a:tcPr/>
                </a:tc>
                <a:tc>
                  <a:txBody>
                    <a:bodyPr/>
                    <a:lstStyle/>
                    <a:p>
                      <a:pPr algn="ctr"/>
                      <a:r>
                        <a:rPr lang="en-US" sz="900">
                          <a:latin typeface="Franklin Gothic Book"/>
                        </a:rPr>
                        <a:t>492</a:t>
                      </a:r>
                    </a:p>
                  </a:txBody>
                  <a:tcPr/>
                </a:tc>
                <a:tc>
                  <a:txBody>
                    <a:bodyPr/>
                    <a:lstStyle/>
                    <a:p>
                      <a:pPr algn="ctr"/>
                      <a:r>
                        <a:rPr lang="en-US" sz="900">
                          <a:latin typeface="Franklin Gothic Book"/>
                        </a:rPr>
                        <a:t>4.9%</a:t>
                      </a:r>
                      <a:endParaRPr lang="en-US" sz="900">
                        <a:latin typeface="Franklin Gothic Book" panose="020B0503020102020204" pitchFamily="34" charset="0"/>
                      </a:endParaRPr>
                    </a:p>
                  </a:txBody>
                  <a:tcPr/>
                </a:tc>
                <a:tc>
                  <a:txBody>
                    <a:bodyPr/>
                    <a:lstStyle/>
                    <a:p>
                      <a:pPr algn="ctr"/>
                      <a:r>
                        <a:rPr lang="en-US" sz="900">
                          <a:latin typeface="Franklin Gothic Book"/>
                        </a:rPr>
                        <a:t>94</a:t>
                      </a:r>
                    </a:p>
                  </a:txBody>
                  <a:tcPr/>
                </a:tc>
                <a:tc>
                  <a:txBody>
                    <a:bodyPr/>
                    <a:lstStyle/>
                    <a:p>
                      <a:pPr algn="ctr"/>
                      <a:r>
                        <a:rPr lang="en-US" sz="900">
                          <a:latin typeface="Franklin Gothic Book"/>
                        </a:rPr>
                        <a:t>1%</a:t>
                      </a:r>
                    </a:p>
                  </a:txBody>
                  <a:tcPr/>
                </a:tc>
                <a:tc>
                  <a:txBody>
                    <a:bodyPr/>
                    <a:lstStyle/>
                    <a:p>
                      <a:pPr algn="ctr"/>
                      <a:r>
                        <a:rPr lang="en-US" sz="900">
                          <a:latin typeface="Franklin Gothic Book"/>
                        </a:rPr>
                        <a:t>5.9%</a:t>
                      </a:r>
                    </a:p>
                  </a:txBody>
                  <a:tcPr/>
                </a:tc>
                <a:extLst>
                  <a:ext uri="{0D108BD9-81ED-4DB2-BD59-A6C34878D82A}">
                    <a16:rowId xmlns:a16="http://schemas.microsoft.com/office/drawing/2014/main" val="3330029279"/>
                  </a:ext>
                </a:extLst>
              </a:tr>
              <a:tr h="461264">
                <a:tc vMerge="1">
                  <a:txBody>
                    <a:bodyPr/>
                    <a:lstStyle/>
                    <a:p>
                      <a:endParaRPr lang="en-US"/>
                    </a:p>
                  </a:txBody>
                  <a:tcPr/>
                </a:tc>
                <a:tc>
                  <a:txBody>
                    <a:bodyPr/>
                    <a:lstStyle/>
                    <a:p>
                      <a:pPr algn="ctr"/>
                      <a:r>
                        <a:rPr lang="en-US" sz="900">
                          <a:latin typeface="Franklin Gothic Book"/>
                        </a:rPr>
                        <a:t>15,000-20,000</a:t>
                      </a:r>
                    </a:p>
                  </a:txBody>
                  <a:tcPr/>
                </a:tc>
                <a:tc>
                  <a:txBody>
                    <a:bodyPr/>
                    <a:lstStyle/>
                    <a:p>
                      <a:pPr algn="ctr"/>
                      <a:r>
                        <a:rPr lang="en-US" sz="900">
                          <a:latin typeface="Franklin Gothic Book"/>
                        </a:rPr>
                        <a:t>615</a:t>
                      </a:r>
                    </a:p>
                  </a:txBody>
                  <a:tcPr/>
                </a:tc>
                <a:tc>
                  <a:txBody>
                    <a:bodyPr/>
                    <a:lstStyle/>
                    <a:p>
                      <a:pPr algn="ctr"/>
                      <a:r>
                        <a:rPr lang="en-US" sz="900">
                          <a:latin typeface="Franklin Gothic Book"/>
                        </a:rPr>
                        <a:t>6%</a:t>
                      </a:r>
                      <a:endParaRPr lang="en-US" sz="900">
                        <a:latin typeface="Franklin Gothic Book" panose="020B0503020102020204" pitchFamily="34" charset="0"/>
                      </a:endParaRPr>
                    </a:p>
                  </a:txBody>
                  <a:tcPr/>
                </a:tc>
                <a:tc>
                  <a:txBody>
                    <a:bodyPr/>
                    <a:lstStyle/>
                    <a:p>
                      <a:pPr algn="ctr"/>
                      <a:r>
                        <a:rPr lang="en-US" sz="900">
                          <a:latin typeface="Franklin Gothic Book"/>
                        </a:rPr>
                        <a:t>90</a:t>
                      </a:r>
                    </a:p>
                  </a:txBody>
                  <a:tcPr/>
                </a:tc>
                <a:tc>
                  <a:txBody>
                    <a:bodyPr/>
                    <a:lstStyle/>
                    <a:p>
                      <a:pPr algn="ctr"/>
                      <a:r>
                        <a:rPr lang="en-US" sz="900">
                          <a:latin typeface="Franklin Gothic Book"/>
                        </a:rPr>
                        <a:t>0.9%</a:t>
                      </a:r>
                    </a:p>
                  </a:txBody>
                  <a:tcPr/>
                </a:tc>
                <a:tc>
                  <a:txBody>
                    <a:bodyPr/>
                    <a:lstStyle/>
                    <a:p>
                      <a:pPr algn="ctr"/>
                      <a:r>
                        <a:rPr lang="en-US" sz="900">
                          <a:latin typeface="Franklin Gothic Book"/>
                        </a:rPr>
                        <a:t>6.9%</a:t>
                      </a:r>
                      <a:endParaRPr lang="en-US" sz="900">
                        <a:latin typeface="Franklin Gothic Book" panose="020B0503020102020204" pitchFamily="34" charset="0"/>
                      </a:endParaRPr>
                    </a:p>
                  </a:txBody>
                  <a:tcPr/>
                </a:tc>
                <a:extLst>
                  <a:ext uri="{0D108BD9-81ED-4DB2-BD59-A6C34878D82A}">
                    <a16:rowId xmlns:a16="http://schemas.microsoft.com/office/drawing/2014/main" val="2547139104"/>
                  </a:ext>
                </a:extLst>
              </a:tr>
              <a:tr h="461264">
                <a:tc vMerge="1">
                  <a:txBody>
                    <a:bodyPr/>
                    <a:lstStyle/>
                    <a:p>
                      <a:endParaRPr lang="en-US"/>
                    </a:p>
                  </a:txBody>
                  <a:tcPr/>
                </a:tc>
                <a:tc>
                  <a:txBody>
                    <a:bodyPr/>
                    <a:lstStyle/>
                    <a:p>
                      <a:pPr algn="ctr"/>
                      <a:r>
                        <a:rPr lang="en-US" sz="900">
                          <a:latin typeface="Franklin Gothic Book"/>
                        </a:rPr>
                        <a:t>20,000-25,000</a:t>
                      </a:r>
                    </a:p>
                  </a:txBody>
                  <a:tcPr/>
                </a:tc>
                <a:tc>
                  <a:txBody>
                    <a:bodyPr/>
                    <a:lstStyle/>
                    <a:p>
                      <a:pPr algn="ctr"/>
                      <a:r>
                        <a:rPr lang="en-US" sz="900">
                          <a:latin typeface="Franklin Gothic Book"/>
                        </a:rPr>
                        <a:t>224</a:t>
                      </a:r>
                    </a:p>
                  </a:txBody>
                  <a:tcPr/>
                </a:tc>
                <a:tc>
                  <a:txBody>
                    <a:bodyPr/>
                    <a:lstStyle/>
                    <a:p>
                      <a:pPr algn="ctr"/>
                      <a:r>
                        <a:rPr lang="en-US" sz="900">
                          <a:latin typeface="Franklin Gothic Book"/>
                        </a:rPr>
                        <a:t>2.2%</a:t>
                      </a:r>
                      <a:endParaRPr lang="en-US" sz="900">
                        <a:latin typeface="Franklin Gothic Book" panose="020B0503020102020204" pitchFamily="34" charset="0"/>
                      </a:endParaRPr>
                    </a:p>
                  </a:txBody>
                  <a:tcPr/>
                </a:tc>
                <a:tc>
                  <a:txBody>
                    <a:bodyPr/>
                    <a:lstStyle/>
                    <a:p>
                      <a:pPr algn="ctr"/>
                      <a:r>
                        <a:rPr lang="en-US" sz="900">
                          <a:latin typeface="Franklin Gothic Book"/>
                        </a:rPr>
                        <a:t>28</a:t>
                      </a:r>
                    </a:p>
                  </a:txBody>
                  <a:tcPr/>
                </a:tc>
                <a:tc>
                  <a:txBody>
                    <a:bodyPr/>
                    <a:lstStyle/>
                    <a:p>
                      <a:pPr algn="ctr"/>
                      <a:r>
                        <a:rPr lang="en-US" sz="900">
                          <a:latin typeface="Franklin Gothic Book"/>
                        </a:rPr>
                        <a:t>0.3%</a:t>
                      </a:r>
                    </a:p>
                  </a:txBody>
                  <a:tcPr/>
                </a:tc>
                <a:tc>
                  <a:txBody>
                    <a:bodyPr/>
                    <a:lstStyle/>
                    <a:p>
                      <a:pPr algn="ctr"/>
                      <a:r>
                        <a:rPr lang="en-US" sz="900">
                          <a:latin typeface="Franklin Gothic Book"/>
                        </a:rPr>
                        <a:t>2.5%</a:t>
                      </a:r>
                      <a:endParaRPr lang="en-US" sz="900">
                        <a:latin typeface="Franklin Gothic Book" panose="020B0503020102020204" pitchFamily="34" charset="0"/>
                      </a:endParaRPr>
                    </a:p>
                  </a:txBody>
                  <a:tcPr/>
                </a:tc>
                <a:extLst>
                  <a:ext uri="{0D108BD9-81ED-4DB2-BD59-A6C34878D82A}">
                    <a16:rowId xmlns:a16="http://schemas.microsoft.com/office/drawing/2014/main" val="3808615384"/>
                  </a:ext>
                </a:extLst>
              </a:tr>
              <a:tr h="461264">
                <a:tc>
                  <a:txBody>
                    <a:bodyPr/>
                    <a:lstStyle/>
                    <a:p>
                      <a:pPr algn="ctr"/>
                      <a:endParaRPr lang="en-US" sz="900">
                        <a:latin typeface="Franklin Gothic Book" panose="020B0503020102020204" pitchFamily="34" charset="0"/>
                      </a:endParaRPr>
                    </a:p>
                  </a:txBody>
                  <a:tcPr/>
                </a:tc>
                <a:tc>
                  <a:txBody>
                    <a:bodyPr/>
                    <a:lstStyle/>
                    <a:p>
                      <a:pPr algn="ctr"/>
                      <a:r>
                        <a:rPr lang="en-US" sz="900">
                          <a:latin typeface="Franklin Gothic Book"/>
                        </a:rPr>
                        <a:t>25,000-30,000</a:t>
                      </a:r>
                    </a:p>
                  </a:txBody>
                  <a:tcPr/>
                </a:tc>
                <a:tc>
                  <a:txBody>
                    <a:bodyPr/>
                    <a:lstStyle/>
                    <a:p>
                      <a:pPr algn="ctr"/>
                      <a:r>
                        <a:rPr lang="en-US" sz="900">
                          <a:latin typeface="Franklin Gothic Book"/>
                        </a:rPr>
                        <a:t>247</a:t>
                      </a:r>
                    </a:p>
                  </a:txBody>
                  <a:tcPr/>
                </a:tc>
                <a:tc>
                  <a:txBody>
                    <a:bodyPr/>
                    <a:lstStyle/>
                    <a:p>
                      <a:pPr algn="ctr"/>
                      <a:r>
                        <a:rPr lang="en-US" sz="900">
                          <a:latin typeface="Franklin Gothic Book"/>
                        </a:rPr>
                        <a:t>2.4%</a:t>
                      </a:r>
                      <a:endParaRPr lang="en-US" sz="900">
                        <a:latin typeface="Franklin Gothic Book" panose="020B0503020102020204" pitchFamily="34" charset="0"/>
                      </a:endParaRPr>
                    </a:p>
                  </a:txBody>
                  <a:tcPr/>
                </a:tc>
                <a:tc>
                  <a:txBody>
                    <a:bodyPr/>
                    <a:lstStyle/>
                    <a:p>
                      <a:pPr algn="ctr"/>
                      <a:r>
                        <a:rPr lang="en-US" sz="900">
                          <a:latin typeface="Franklin Gothic Book"/>
                        </a:rPr>
                        <a:t>42</a:t>
                      </a:r>
                    </a:p>
                  </a:txBody>
                  <a:tcPr/>
                </a:tc>
                <a:tc>
                  <a:txBody>
                    <a:bodyPr/>
                    <a:lstStyle/>
                    <a:p>
                      <a:pPr algn="ctr"/>
                      <a:r>
                        <a:rPr lang="en-US" sz="900">
                          <a:latin typeface="Franklin Gothic Book"/>
                        </a:rPr>
                        <a:t>0.5%</a:t>
                      </a:r>
                    </a:p>
                  </a:txBody>
                  <a:tcPr/>
                </a:tc>
                <a:tc>
                  <a:txBody>
                    <a:bodyPr/>
                    <a:lstStyle/>
                    <a:p>
                      <a:pPr algn="ctr"/>
                      <a:r>
                        <a:rPr lang="en-US" sz="900">
                          <a:latin typeface="Franklin Gothic Book"/>
                        </a:rPr>
                        <a:t>2.9%</a:t>
                      </a:r>
                      <a:endParaRPr lang="en-US" sz="900">
                        <a:latin typeface="Franklin Gothic Book" panose="020B0503020102020204" pitchFamily="34" charset="0"/>
                      </a:endParaRPr>
                    </a:p>
                  </a:txBody>
                  <a:tcPr/>
                </a:tc>
                <a:extLst>
                  <a:ext uri="{0D108BD9-81ED-4DB2-BD59-A6C34878D82A}">
                    <a16:rowId xmlns:a16="http://schemas.microsoft.com/office/drawing/2014/main" val="1966163514"/>
                  </a:ext>
                </a:extLst>
              </a:tr>
              <a:tr h="461264">
                <a:tc>
                  <a:txBody>
                    <a:bodyPr/>
                    <a:lstStyle/>
                    <a:p>
                      <a:pPr algn="ctr"/>
                      <a:endParaRPr lang="en-US" sz="900">
                        <a:latin typeface="Franklin Gothic Book" panose="020B0503020102020204" pitchFamily="34" charset="0"/>
                      </a:endParaRPr>
                    </a:p>
                  </a:txBody>
                  <a:tcPr/>
                </a:tc>
                <a:tc>
                  <a:txBody>
                    <a:bodyPr/>
                    <a:lstStyle/>
                    <a:p>
                      <a:pPr algn="ctr"/>
                      <a:r>
                        <a:rPr lang="en-US" sz="900">
                          <a:latin typeface="Franklin Gothic Book"/>
                        </a:rPr>
                        <a:t>30,000-34,516</a:t>
                      </a:r>
                    </a:p>
                  </a:txBody>
                  <a:tcPr/>
                </a:tc>
                <a:tc>
                  <a:txBody>
                    <a:bodyPr/>
                    <a:lstStyle/>
                    <a:p>
                      <a:pPr algn="ctr"/>
                      <a:r>
                        <a:rPr lang="en-US" sz="900">
                          <a:latin typeface="Franklin Gothic Book"/>
                        </a:rPr>
                        <a:t>520</a:t>
                      </a:r>
                    </a:p>
                  </a:txBody>
                  <a:tcPr/>
                </a:tc>
                <a:tc>
                  <a:txBody>
                    <a:bodyPr/>
                    <a:lstStyle/>
                    <a:p>
                      <a:pPr algn="ctr"/>
                      <a:r>
                        <a:rPr lang="en-US" sz="900">
                          <a:latin typeface="Franklin Gothic Book"/>
                        </a:rPr>
                        <a:t>5.1%</a:t>
                      </a:r>
                    </a:p>
                  </a:txBody>
                  <a:tcPr/>
                </a:tc>
                <a:tc>
                  <a:txBody>
                    <a:bodyPr/>
                    <a:lstStyle/>
                    <a:p>
                      <a:pPr algn="ctr"/>
                      <a:r>
                        <a:rPr lang="en-US" sz="900">
                          <a:latin typeface="Franklin Gothic Book"/>
                        </a:rPr>
                        <a:t>105</a:t>
                      </a:r>
                    </a:p>
                  </a:txBody>
                  <a:tcPr/>
                </a:tc>
                <a:tc>
                  <a:txBody>
                    <a:bodyPr/>
                    <a:lstStyle/>
                    <a:p>
                      <a:pPr algn="ctr"/>
                      <a:r>
                        <a:rPr lang="en-US" sz="900">
                          <a:latin typeface="Franklin Gothic Book"/>
                        </a:rPr>
                        <a:t>1%</a:t>
                      </a:r>
                      <a:endParaRPr lang="en-US" sz="900">
                        <a:latin typeface="Franklin Gothic Book" panose="020B0503020102020204" pitchFamily="34" charset="0"/>
                      </a:endParaRPr>
                    </a:p>
                  </a:txBody>
                  <a:tcPr/>
                </a:tc>
                <a:tc>
                  <a:txBody>
                    <a:bodyPr/>
                    <a:lstStyle/>
                    <a:p>
                      <a:pPr algn="ctr"/>
                      <a:r>
                        <a:rPr lang="en-US" sz="900">
                          <a:latin typeface="Franklin Gothic Book"/>
                        </a:rPr>
                        <a:t>6.1%</a:t>
                      </a:r>
                    </a:p>
                  </a:txBody>
                  <a:tcPr/>
                </a:tc>
                <a:extLst>
                  <a:ext uri="{0D108BD9-81ED-4DB2-BD59-A6C34878D82A}">
                    <a16:rowId xmlns:a16="http://schemas.microsoft.com/office/drawing/2014/main" val="4149670530"/>
                  </a:ext>
                </a:extLst>
              </a:tr>
              <a:tr h="654601">
                <a:tc>
                  <a:txBody>
                    <a:bodyPr/>
                    <a:lstStyle/>
                    <a:p>
                      <a:pPr algn="ctr"/>
                      <a:r>
                        <a:rPr lang="en-US" sz="900">
                          <a:latin typeface="Franklin Gothic Book"/>
                        </a:rPr>
                        <a:t>Total Count</a:t>
                      </a:r>
                    </a:p>
                  </a:txBody>
                  <a:tcPr/>
                </a:tc>
                <a:tc>
                  <a:txBody>
                    <a:bodyPr/>
                    <a:lstStyle/>
                    <a:p>
                      <a:pPr algn="ctr"/>
                      <a:endParaRPr lang="en-US" sz="900">
                        <a:latin typeface="Franklin Gothic Book" panose="020B0503020102020204" pitchFamily="34" charset="0"/>
                      </a:endParaRPr>
                    </a:p>
                  </a:txBody>
                  <a:tcPr/>
                </a:tc>
                <a:tc>
                  <a:txBody>
                    <a:bodyPr/>
                    <a:lstStyle/>
                    <a:p>
                      <a:pPr algn="ctr"/>
                      <a:r>
                        <a:rPr lang="en-US" sz="900">
                          <a:latin typeface="Franklin Gothic Book"/>
                        </a:rPr>
                        <a:t>8494</a:t>
                      </a:r>
                    </a:p>
                  </a:txBody>
                  <a:tcPr/>
                </a:tc>
                <a:tc>
                  <a:txBody>
                    <a:bodyPr/>
                    <a:lstStyle/>
                    <a:p>
                      <a:pPr algn="ctr"/>
                      <a:r>
                        <a:rPr lang="en-US" sz="900">
                          <a:latin typeface="Franklin Gothic Book"/>
                        </a:rPr>
                        <a:t>84%</a:t>
                      </a:r>
                    </a:p>
                  </a:txBody>
                  <a:tcPr/>
                </a:tc>
                <a:tc>
                  <a:txBody>
                    <a:bodyPr/>
                    <a:lstStyle/>
                    <a:p>
                      <a:pPr algn="ctr"/>
                      <a:r>
                        <a:rPr lang="en-US" sz="900">
                          <a:latin typeface="Franklin Gothic Book"/>
                        </a:rPr>
                        <a:t>1621</a:t>
                      </a:r>
                    </a:p>
                  </a:txBody>
                  <a:tcPr/>
                </a:tc>
                <a:tc>
                  <a:txBody>
                    <a:bodyPr/>
                    <a:lstStyle/>
                    <a:p>
                      <a:pPr algn="ctr"/>
                      <a:r>
                        <a:rPr lang="en-US" sz="900">
                          <a:latin typeface="Franklin Gothic Book"/>
                        </a:rPr>
                        <a:t>16%</a:t>
                      </a:r>
                    </a:p>
                  </a:txBody>
                  <a:tcPr/>
                </a:tc>
                <a:tc>
                  <a:txBody>
                    <a:bodyPr/>
                    <a:lstStyle/>
                    <a:p>
                      <a:pPr algn="ctr"/>
                      <a:r>
                        <a:rPr lang="en-US" sz="900">
                          <a:latin typeface="Franklin Gothic Book"/>
                        </a:rPr>
                        <a:t>100%</a:t>
                      </a:r>
                    </a:p>
                  </a:txBody>
                  <a:tcPr/>
                </a:tc>
                <a:extLst>
                  <a:ext uri="{0D108BD9-81ED-4DB2-BD59-A6C34878D82A}">
                    <a16:rowId xmlns:a16="http://schemas.microsoft.com/office/drawing/2014/main" val="1667983968"/>
                  </a:ext>
                </a:extLst>
              </a:tr>
            </a:tbl>
          </a:graphicData>
        </a:graphic>
      </p:graphicFrame>
    </p:spTree>
    <p:extLst>
      <p:ext uri="{BB962C8B-B14F-4D97-AF65-F5344CB8AC3E}">
        <p14:creationId xmlns:p14="http://schemas.microsoft.com/office/powerpoint/2010/main" val="14503917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A5455-4802-41CD-BC92-2D8E45E8DFA6}"/>
              </a:ext>
            </a:extLst>
          </p:cNvPr>
          <p:cNvSpPr>
            <a:spLocks noGrp="1"/>
          </p:cNvSpPr>
          <p:nvPr>
            <p:ph type="title"/>
          </p:nvPr>
        </p:nvSpPr>
        <p:spPr/>
        <p:txBody>
          <a:bodyPr/>
          <a:lstStyle/>
          <a:p>
            <a:r>
              <a:rPr lang="en-US" sz="4000" dirty="0">
                <a:ea typeface="+mj-lt"/>
                <a:cs typeface="+mj-lt"/>
              </a:rPr>
              <a:t>7: Credit_Limit - </a:t>
            </a:r>
            <a:r>
              <a:rPr lang="en-US" sz="2400" dirty="0">
                <a:ea typeface="+mj-lt"/>
                <a:cs typeface="+mj-lt"/>
              </a:rPr>
              <a:t>Assumption for Churn</a:t>
            </a:r>
            <a:br>
              <a:rPr lang="en-US" sz="2400" dirty="0">
                <a:ea typeface="+mj-lt"/>
                <a:cs typeface="+mj-lt"/>
              </a:rPr>
            </a:br>
            <a:r>
              <a:rPr lang="en-US" sz="1800" dirty="0">
                <a:ea typeface="+mj-lt"/>
                <a:cs typeface="+mj-lt"/>
              </a:rPr>
              <a:t>by Sunil Kumar</a:t>
            </a:r>
          </a:p>
        </p:txBody>
      </p:sp>
      <p:pic>
        <p:nvPicPr>
          <p:cNvPr id="4" name="Picture 4" descr="Chart, bubble chart&#10;&#10;Description automatically generated">
            <a:extLst>
              <a:ext uri="{FF2B5EF4-FFF2-40B4-BE49-F238E27FC236}">
                <a16:creationId xmlns:a16="http://schemas.microsoft.com/office/drawing/2014/main" id="{684C3591-E835-4530-B549-18936D2E8E8C}"/>
              </a:ext>
            </a:extLst>
          </p:cNvPr>
          <p:cNvPicPr>
            <a:picLocks noGrp="1" noChangeAspect="1"/>
          </p:cNvPicPr>
          <p:nvPr>
            <p:ph idx="1"/>
          </p:nvPr>
        </p:nvPicPr>
        <p:blipFill>
          <a:blip r:embed="rId2"/>
          <a:stretch>
            <a:fillRect/>
          </a:stretch>
        </p:blipFill>
        <p:spPr>
          <a:xfrm>
            <a:off x="6974747" y="1825173"/>
            <a:ext cx="4863923" cy="4530147"/>
          </a:xfrm>
        </p:spPr>
      </p:pic>
      <p:sp>
        <p:nvSpPr>
          <p:cNvPr id="5" name="TextBox 4">
            <a:extLst>
              <a:ext uri="{FF2B5EF4-FFF2-40B4-BE49-F238E27FC236}">
                <a16:creationId xmlns:a16="http://schemas.microsoft.com/office/drawing/2014/main" id="{A5C5E13B-E79A-4B1E-ABCD-ED6006077379}"/>
              </a:ext>
            </a:extLst>
          </p:cNvPr>
          <p:cNvSpPr txBox="1"/>
          <p:nvPr/>
        </p:nvSpPr>
        <p:spPr>
          <a:xfrm>
            <a:off x="1676400" y="2823029"/>
            <a:ext cx="463005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Here we have used the graph representations to assume which customers are likely to churn. Using Income Category, Avg. Credit Limit, Count of Total Trans Ct and Avg. Total Trans Amt.</a:t>
            </a:r>
          </a:p>
        </p:txBody>
      </p:sp>
    </p:spTree>
    <p:extLst>
      <p:ext uri="{BB962C8B-B14F-4D97-AF65-F5344CB8AC3E}">
        <p14:creationId xmlns:p14="http://schemas.microsoft.com/office/powerpoint/2010/main" val="469820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630E3-DC5B-400D-A3D3-301EED996F38}"/>
              </a:ext>
            </a:extLst>
          </p:cNvPr>
          <p:cNvSpPr>
            <a:spLocks noGrp="1"/>
          </p:cNvSpPr>
          <p:nvPr>
            <p:ph type="title"/>
          </p:nvPr>
        </p:nvSpPr>
        <p:spPr/>
        <p:txBody>
          <a:bodyPr>
            <a:normAutofit/>
          </a:bodyPr>
          <a:lstStyle/>
          <a:p>
            <a:r>
              <a:rPr lang="en-US" dirty="0">
                <a:ea typeface="+mj-lt"/>
                <a:cs typeface="+mj-lt"/>
              </a:rPr>
              <a:t>7: Credit_Limit - </a:t>
            </a:r>
            <a:r>
              <a:rPr lang="en-US" sz="2400" dirty="0">
                <a:ea typeface="+mj-lt"/>
                <a:cs typeface="+mj-lt"/>
              </a:rPr>
              <a:t>Assumption for Churn</a:t>
            </a:r>
            <a:br>
              <a:rPr lang="en-US" sz="2400" dirty="0">
                <a:ea typeface="+mj-lt"/>
                <a:cs typeface="+mj-lt"/>
              </a:rPr>
            </a:br>
            <a:r>
              <a:rPr lang="en-US" sz="2400" dirty="0">
                <a:ea typeface="+mj-lt"/>
                <a:cs typeface="+mj-lt"/>
              </a:rPr>
              <a:t>by Sunil Kumar</a:t>
            </a:r>
          </a:p>
        </p:txBody>
      </p:sp>
      <p:pic>
        <p:nvPicPr>
          <p:cNvPr id="4" name="Picture 4" descr="Chart, bubble chart&#10;&#10;Description automatically generated">
            <a:extLst>
              <a:ext uri="{FF2B5EF4-FFF2-40B4-BE49-F238E27FC236}">
                <a16:creationId xmlns:a16="http://schemas.microsoft.com/office/drawing/2014/main" id="{A49A6FB1-4CC1-4851-B357-61FE6DDB9737}"/>
              </a:ext>
            </a:extLst>
          </p:cNvPr>
          <p:cNvPicPr>
            <a:picLocks noGrp="1" noChangeAspect="1"/>
          </p:cNvPicPr>
          <p:nvPr>
            <p:ph idx="1"/>
          </p:nvPr>
        </p:nvPicPr>
        <p:blipFill>
          <a:blip r:embed="rId2"/>
          <a:stretch>
            <a:fillRect/>
          </a:stretch>
        </p:blipFill>
        <p:spPr>
          <a:xfrm>
            <a:off x="5443132" y="1963059"/>
            <a:ext cx="5038811" cy="4457575"/>
          </a:xfrm>
        </p:spPr>
      </p:pic>
      <p:sp>
        <p:nvSpPr>
          <p:cNvPr id="5" name="TextBox 4">
            <a:extLst>
              <a:ext uri="{FF2B5EF4-FFF2-40B4-BE49-F238E27FC236}">
                <a16:creationId xmlns:a16="http://schemas.microsoft.com/office/drawing/2014/main" id="{0D47340E-B536-4532-A52C-7C17C5F549C2}"/>
              </a:ext>
            </a:extLst>
          </p:cNvPr>
          <p:cNvSpPr txBox="1"/>
          <p:nvPr/>
        </p:nvSpPr>
        <p:spPr>
          <a:xfrm>
            <a:off x="1211943" y="2779486"/>
            <a:ext cx="3193142"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Here, You can see the Attrited Customer has high income but his/her total trans ct and total trans amt is very low, so as per our assumptions this customer is likely to churn.</a:t>
            </a:r>
          </a:p>
        </p:txBody>
      </p:sp>
    </p:spTree>
    <p:extLst>
      <p:ext uri="{BB962C8B-B14F-4D97-AF65-F5344CB8AC3E}">
        <p14:creationId xmlns:p14="http://schemas.microsoft.com/office/powerpoint/2010/main" val="6051918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CDC1C-C263-4620-BCEE-8F431DE405AC}"/>
              </a:ext>
            </a:extLst>
          </p:cNvPr>
          <p:cNvSpPr>
            <a:spLocks noGrp="1"/>
          </p:cNvSpPr>
          <p:nvPr>
            <p:ph type="title"/>
          </p:nvPr>
        </p:nvSpPr>
        <p:spPr/>
        <p:txBody>
          <a:bodyPr>
            <a:normAutofit/>
          </a:bodyPr>
          <a:lstStyle/>
          <a:p>
            <a:r>
              <a:rPr lang="en-US" dirty="0">
                <a:ea typeface="+mj-lt"/>
                <a:cs typeface="+mj-lt"/>
              </a:rPr>
              <a:t>7: Credit_Limit - </a:t>
            </a:r>
            <a:r>
              <a:rPr lang="en-US" sz="2400" dirty="0">
                <a:ea typeface="+mj-lt"/>
                <a:cs typeface="+mj-lt"/>
              </a:rPr>
              <a:t>Assumption for Churn</a:t>
            </a:r>
            <a:br>
              <a:rPr lang="en-US" sz="2400" dirty="0">
                <a:ea typeface="+mj-lt"/>
                <a:cs typeface="+mj-lt"/>
              </a:rPr>
            </a:br>
            <a:r>
              <a:rPr lang="en-US" sz="2400" dirty="0">
                <a:ea typeface="+mj-lt"/>
                <a:cs typeface="+mj-lt"/>
              </a:rPr>
              <a:t>by Sunil Kumar</a:t>
            </a:r>
          </a:p>
        </p:txBody>
      </p:sp>
      <p:pic>
        <p:nvPicPr>
          <p:cNvPr id="4" name="Picture 4" descr="Chart, bubble chart&#10;&#10;Description automatically generated">
            <a:extLst>
              <a:ext uri="{FF2B5EF4-FFF2-40B4-BE49-F238E27FC236}">
                <a16:creationId xmlns:a16="http://schemas.microsoft.com/office/drawing/2014/main" id="{59EB2B93-78BF-4B9A-B95F-4A773E0FB403}"/>
              </a:ext>
            </a:extLst>
          </p:cNvPr>
          <p:cNvPicPr>
            <a:picLocks noGrp="1" noChangeAspect="1"/>
          </p:cNvPicPr>
          <p:nvPr>
            <p:ph idx="1"/>
          </p:nvPr>
        </p:nvPicPr>
        <p:blipFill>
          <a:blip r:embed="rId2"/>
          <a:stretch>
            <a:fillRect/>
          </a:stretch>
        </p:blipFill>
        <p:spPr>
          <a:xfrm>
            <a:off x="6945560" y="1738087"/>
            <a:ext cx="4994866" cy="4609976"/>
          </a:xfrm>
        </p:spPr>
      </p:pic>
      <p:sp>
        <p:nvSpPr>
          <p:cNvPr id="5" name="TextBox 4">
            <a:extLst>
              <a:ext uri="{FF2B5EF4-FFF2-40B4-BE49-F238E27FC236}">
                <a16:creationId xmlns:a16="http://schemas.microsoft.com/office/drawing/2014/main" id="{94520304-FC99-4323-925C-5CC8D197AC37}"/>
              </a:ext>
            </a:extLst>
          </p:cNvPr>
          <p:cNvSpPr txBox="1"/>
          <p:nvPr/>
        </p:nvSpPr>
        <p:spPr>
          <a:xfrm>
            <a:off x="1908629" y="2866571"/>
            <a:ext cx="3236685"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ea typeface="+mn-lt"/>
                <a:cs typeface="+mn-lt"/>
              </a:rPr>
              <a:t>Here, You can see the Attrited Customer has low income but his/her total trans ct and total trans amt is high compared to customer who earns high, so as per our assumptions this customer is likely to stay.</a:t>
            </a:r>
          </a:p>
          <a:p>
            <a:pPr algn="l"/>
            <a:endParaRPr lang="en-US" dirty="0">
              <a:ea typeface="+mn-lt"/>
              <a:cs typeface="+mn-lt"/>
            </a:endParaRPr>
          </a:p>
        </p:txBody>
      </p:sp>
    </p:spTree>
    <p:extLst>
      <p:ext uri="{BB962C8B-B14F-4D97-AF65-F5344CB8AC3E}">
        <p14:creationId xmlns:p14="http://schemas.microsoft.com/office/powerpoint/2010/main" val="542768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2670A-62F1-FD4F-92F4-D1A4109215CB}"/>
              </a:ext>
            </a:extLst>
          </p:cNvPr>
          <p:cNvSpPr>
            <a:spLocks noGrp="1"/>
          </p:cNvSpPr>
          <p:nvPr>
            <p:ph type="title"/>
          </p:nvPr>
        </p:nvSpPr>
        <p:spPr/>
        <p:txBody>
          <a:bodyPr>
            <a:normAutofit/>
          </a:bodyPr>
          <a:lstStyle/>
          <a:p>
            <a:r>
              <a:rPr lang="en-US" sz="4000" dirty="0"/>
              <a:t>7: Credit_Limit Summary</a:t>
            </a:r>
            <a:br>
              <a:rPr lang="en-US" sz="4000" dirty="0"/>
            </a:br>
            <a:r>
              <a:rPr lang="en-US" sz="2000" dirty="0"/>
              <a:t>by Sunil Kumar</a:t>
            </a:r>
            <a:endParaRPr lang="en-US" sz="4000" dirty="0"/>
          </a:p>
        </p:txBody>
      </p:sp>
      <p:sp>
        <p:nvSpPr>
          <p:cNvPr id="3" name="Content Placeholder 2">
            <a:extLst>
              <a:ext uri="{FF2B5EF4-FFF2-40B4-BE49-F238E27FC236}">
                <a16:creationId xmlns:a16="http://schemas.microsoft.com/office/drawing/2014/main" id="{352F5920-D2CC-E14E-83C2-B8B73D31457B}"/>
              </a:ext>
            </a:extLst>
          </p:cNvPr>
          <p:cNvSpPr>
            <a:spLocks noGrp="1"/>
          </p:cNvSpPr>
          <p:nvPr>
            <p:ph idx="1"/>
          </p:nvPr>
        </p:nvSpPr>
        <p:spPr/>
        <p:txBody>
          <a:bodyPr vert="horz" lIns="0" tIns="45720" rIns="0" bIns="45720" rtlCol="0" anchor="t">
            <a:normAutofit/>
          </a:bodyPr>
          <a:lstStyle/>
          <a:p>
            <a:pPr>
              <a:buFont typeface="Arial" panose="020B0604020202020204" pitchFamily="34" charset="0"/>
              <a:buChar char="•"/>
            </a:pPr>
            <a:r>
              <a:rPr lang="en-US" dirty="0">
                <a:solidFill>
                  <a:schemeClr val="tx1">
                    <a:lumMod val="95000"/>
                    <a:lumOff val="5000"/>
                  </a:schemeClr>
                </a:solidFill>
              </a:rPr>
              <a:t> Credit Limit is the total purchasing power given by bank on the Credit Card to customers.</a:t>
            </a:r>
          </a:p>
          <a:p>
            <a:pPr>
              <a:buFont typeface="Arial" panose="020B0604020202020204" pitchFamily="34" charset="0"/>
              <a:buChar char="•"/>
            </a:pPr>
            <a:r>
              <a:rPr lang="en-US" dirty="0">
                <a:solidFill>
                  <a:schemeClr val="tx1">
                    <a:lumMod val="95000"/>
                    <a:lumOff val="5000"/>
                  </a:schemeClr>
                </a:solidFill>
              </a:rPr>
              <a:t> All attrited customers have at least 1438.3 credit limit in the bank.</a:t>
            </a:r>
          </a:p>
          <a:p>
            <a:pPr>
              <a:buFont typeface="Arial" panose="020B0604020202020204" pitchFamily="34" charset="0"/>
              <a:buChar char="•"/>
            </a:pPr>
            <a:r>
              <a:rPr lang="en-US" dirty="0">
                <a:solidFill>
                  <a:schemeClr val="tx1">
                    <a:lumMod val="95000"/>
                    <a:lumOff val="5000"/>
                  </a:schemeClr>
                </a:solidFill>
              </a:rPr>
              <a:t> 1.03% attrited customers have the largest credit limit of between 31,208.23 to 34,516 in the bank.</a:t>
            </a:r>
          </a:p>
          <a:p>
            <a:pPr>
              <a:buFont typeface="Arial" panose="020B0604020202020204" pitchFamily="34" charset="0"/>
              <a:buChar char="•"/>
            </a:pPr>
            <a:r>
              <a:rPr lang="en-US" dirty="0">
                <a:solidFill>
                  <a:schemeClr val="tx1">
                    <a:lumMod val="95000"/>
                    <a:lumOff val="5000"/>
                  </a:schemeClr>
                </a:solidFill>
              </a:rPr>
              <a:t> Correlations to other variables are weak except Avg Open To Buy​ which is 99.6%</a:t>
            </a:r>
          </a:p>
          <a:p>
            <a:pPr>
              <a:buFont typeface="Arial" panose="020B0604020202020204" pitchFamily="34" charset="0"/>
              <a:buChar char="•"/>
            </a:pPr>
            <a:endParaRPr lang="en-US" dirty="0">
              <a:solidFill>
                <a:schemeClr val="tx1">
                  <a:lumMod val="95000"/>
                  <a:lumOff val="5000"/>
                </a:schemeClr>
              </a:solidFill>
            </a:endParaRPr>
          </a:p>
        </p:txBody>
      </p:sp>
    </p:spTree>
    <p:extLst>
      <p:ext uri="{BB962C8B-B14F-4D97-AF65-F5344CB8AC3E}">
        <p14:creationId xmlns:p14="http://schemas.microsoft.com/office/powerpoint/2010/main" val="1875008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DBFC-7CF8-41DB-B608-F948765C6475}"/>
              </a:ext>
            </a:extLst>
          </p:cNvPr>
          <p:cNvSpPr>
            <a:spLocks noGrp="1"/>
          </p:cNvSpPr>
          <p:nvPr>
            <p:ph type="title"/>
          </p:nvPr>
        </p:nvSpPr>
        <p:spPr/>
        <p:txBody>
          <a:bodyPr>
            <a:normAutofit/>
          </a:bodyPr>
          <a:lstStyle/>
          <a:p>
            <a:pPr>
              <a:lnSpc>
                <a:spcPct val="150000"/>
              </a:lnSpc>
            </a:pPr>
            <a:r>
              <a:rPr lang="en-US" sz="4000" dirty="0"/>
              <a:t>8 : Customer Age</a:t>
            </a:r>
            <a:br>
              <a:rPr lang="en-US" dirty="0"/>
            </a:br>
            <a:r>
              <a:rPr lang="en-US" sz="2000" dirty="0"/>
              <a:t>by Akul Jain</a:t>
            </a:r>
            <a:endParaRPr lang="en-US" sz="2700" dirty="0"/>
          </a:p>
        </p:txBody>
      </p:sp>
      <p:sp>
        <p:nvSpPr>
          <p:cNvPr id="3" name="Content Placeholder 2">
            <a:extLst>
              <a:ext uri="{FF2B5EF4-FFF2-40B4-BE49-F238E27FC236}">
                <a16:creationId xmlns:a16="http://schemas.microsoft.com/office/drawing/2014/main" id="{0780C6D9-351A-4CBE-96F3-E191FFB9F277}"/>
              </a:ext>
            </a:extLst>
          </p:cNvPr>
          <p:cNvSpPr>
            <a:spLocks noGrp="1"/>
          </p:cNvSpPr>
          <p:nvPr>
            <p:ph idx="1"/>
          </p:nvPr>
        </p:nvSpPr>
        <p:spPr>
          <a:xfrm>
            <a:off x="1097280" y="2108201"/>
            <a:ext cx="4998720" cy="3760891"/>
          </a:xfrm>
        </p:spPr>
        <p:txBody>
          <a:bodyPr vert="horz" lIns="0" tIns="45720" rIns="0" bIns="45720" rtlCol="0" anchor="t">
            <a:normAutofit/>
          </a:bodyPr>
          <a:lstStyle/>
          <a:p>
            <a:pPr>
              <a:buFont typeface="Arial" panose="020B0604020202020204" pitchFamily="34" charset="0"/>
              <a:buChar char="•"/>
            </a:pPr>
            <a:r>
              <a:rPr lang="en-US"/>
              <a:t> Number of customers in their different age group</a:t>
            </a:r>
          </a:p>
          <a:p>
            <a:pPr>
              <a:buFont typeface="Arial" panose="020B0604020202020204" pitchFamily="34" charset="0"/>
              <a:buChar char="•"/>
            </a:pPr>
            <a:r>
              <a:rPr lang="en-US"/>
              <a:t> It’s a discrete numerical variable </a:t>
            </a:r>
          </a:p>
          <a:p>
            <a:pPr>
              <a:buFont typeface="Arial" panose="020B0604020202020204" pitchFamily="34" charset="0"/>
              <a:buChar char="•"/>
            </a:pPr>
            <a:r>
              <a:rPr lang="en-US"/>
              <a:t> Range 0 – 70</a:t>
            </a:r>
          </a:p>
          <a:p>
            <a:pPr>
              <a:buFont typeface="Arial" panose="020B0604020202020204" pitchFamily="34" charset="0"/>
              <a:buChar char="•"/>
            </a:pPr>
            <a:r>
              <a:rPr lang="en-US"/>
              <a:t> No missing value</a:t>
            </a:r>
          </a:p>
          <a:p>
            <a:pPr marL="0" indent="0">
              <a:buNone/>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a:p>
            <a:pPr>
              <a:buFont typeface="Arial" panose="020B0604020202020204" pitchFamily="34" charset="0"/>
              <a:buChar char="•"/>
            </a:pPr>
            <a:endParaRPr lang="en-US"/>
          </a:p>
        </p:txBody>
      </p:sp>
      <p:graphicFrame>
        <p:nvGraphicFramePr>
          <p:cNvPr id="4" name="Table 4">
            <a:extLst>
              <a:ext uri="{FF2B5EF4-FFF2-40B4-BE49-F238E27FC236}">
                <a16:creationId xmlns:a16="http://schemas.microsoft.com/office/drawing/2014/main" id="{9B7B87B2-1745-4782-8377-914A28AEE916}"/>
              </a:ext>
            </a:extLst>
          </p:cNvPr>
          <p:cNvGraphicFramePr>
            <a:graphicFrameLocks noGrp="1"/>
          </p:cNvGraphicFramePr>
          <p:nvPr>
            <p:extLst>
              <p:ext uri="{D42A27DB-BD31-4B8C-83A1-F6EECF244321}">
                <p14:modId xmlns:p14="http://schemas.microsoft.com/office/powerpoint/2010/main" val="3670053015"/>
              </p:ext>
            </p:extLst>
          </p:nvPr>
        </p:nvGraphicFramePr>
        <p:xfrm>
          <a:off x="8041523" y="2194561"/>
          <a:ext cx="3053198" cy="3144696"/>
        </p:xfrm>
        <a:graphic>
          <a:graphicData uri="http://schemas.openxmlformats.org/drawingml/2006/table">
            <a:tbl>
              <a:tblPr firstRow="1" bandRow="1">
                <a:tableStyleId>{073A0DAA-6AF3-43AB-8588-CEC1D06C72B9}</a:tableStyleId>
              </a:tblPr>
              <a:tblGrid>
                <a:gridCol w="1697727">
                  <a:extLst>
                    <a:ext uri="{9D8B030D-6E8A-4147-A177-3AD203B41FA5}">
                      <a16:colId xmlns:a16="http://schemas.microsoft.com/office/drawing/2014/main" val="3169329657"/>
                    </a:ext>
                  </a:extLst>
                </a:gridCol>
                <a:gridCol w="1355471">
                  <a:extLst>
                    <a:ext uri="{9D8B030D-6E8A-4147-A177-3AD203B41FA5}">
                      <a16:colId xmlns:a16="http://schemas.microsoft.com/office/drawing/2014/main" val="4014994072"/>
                    </a:ext>
                  </a:extLst>
                </a:gridCol>
              </a:tblGrid>
              <a:tr h="393087">
                <a:tc gridSpan="2">
                  <a:txBody>
                    <a:bodyPr/>
                    <a:lstStyle/>
                    <a:p>
                      <a:pPr algn="ctr"/>
                      <a:r>
                        <a:rPr lang="en-US" sz="1900"/>
                        <a:t>Summary Statistics</a:t>
                      </a:r>
                    </a:p>
                  </a:txBody>
                  <a:tcPr marL="98272" marR="98272" marT="49136" marB="49136" anchor="ctr"/>
                </a:tc>
                <a:tc hMerge="1">
                  <a:txBody>
                    <a:bodyPr/>
                    <a:lstStyle/>
                    <a:p>
                      <a:endParaRPr lang="en-US"/>
                    </a:p>
                  </a:txBody>
                  <a:tcPr/>
                </a:tc>
                <a:extLst>
                  <a:ext uri="{0D108BD9-81ED-4DB2-BD59-A6C34878D82A}">
                    <a16:rowId xmlns:a16="http://schemas.microsoft.com/office/drawing/2014/main" val="1935743911"/>
                  </a:ext>
                </a:extLst>
              </a:tr>
              <a:tr h="393087">
                <a:tc>
                  <a:txBody>
                    <a:bodyPr/>
                    <a:lstStyle/>
                    <a:p>
                      <a:r>
                        <a:rPr lang="en-US" sz="1900"/>
                        <a:t>Total Count</a:t>
                      </a:r>
                    </a:p>
                  </a:txBody>
                  <a:tcPr marL="98272" marR="98272" marT="49136" marB="49136"/>
                </a:tc>
                <a:tc>
                  <a:txBody>
                    <a:bodyPr/>
                    <a:lstStyle/>
                    <a:p>
                      <a:r>
                        <a:rPr lang="en-US" sz="1900"/>
                        <a:t>10115</a:t>
                      </a:r>
                    </a:p>
                  </a:txBody>
                  <a:tcPr marL="98272" marR="98272" marT="49136" marB="49136"/>
                </a:tc>
                <a:extLst>
                  <a:ext uri="{0D108BD9-81ED-4DB2-BD59-A6C34878D82A}">
                    <a16:rowId xmlns:a16="http://schemas.microsoft.com/office/drawing/2014/main" val="3902549626"/>
                  </a:ext>
                </a:extLst>
              </a:tr>
              <a:tr h="393087">
                <a:tc>
                  <a:txBody>
                    <a:bodyPr/>
                    <a:lstStyle/>
                    <a:p>
                      <a:r>
                        <a:rPr lang="en-US" sz="1900"/>
                        <a:t>Min</a:t>
                      </a:r>
                    </a:p>
                  </a:txBody>
                  <a:tcPr marL="98272" marR="98272" marT="49136" marB="49136"/>
                </a:tc>
                <a:tc>
                  <a:txBody>
                    <a:bodyPr/>
                    <a:lstStyle/>
                    <a:p>
                      <a:pPr lvl="0">
                        <a:buNone/>
                      </a:pPr>
                      <a:r>
                        <a:rPr lang="en-US" sz="1900"/>
                        <a:t>26</a:t>
                      </a:r>
                      <a:endParaRPr lang="en-US"/>
                    </a:p>
                  </a:txBody>
                  <a:tcPr marL="98272" marR="98272" marT="49136" marB="49136"/>
                </a:tc>
                <a:extLst>
                  <a:ext uri="{0D108BD9-81ED-4DB2-BD59-A6C34878D82A}">
                    <a16:rowId xmlns:a16="http://schemas.microsoft.com/office/drawing/2014/main" val="3568602421"/>
                  </a:ext>
                </a:extLst>
              </a:tr>
              <a:tr h="393087">
                <a:tc>
                  <a:txBody>
                    <a:bodyPr/>
                    <a:lstStyle/>
                    <a:p>
                      <a:r>
                        <a:rPr lang="en-US" sz="1900"/>
                        <a:t>Max</a:t>
                      </a:r>
                    </a:p>
                  </a:txBody>
                  <a:tcPr marL="98272" marR="98272" marT="49136" marB="49136"/>
                </a:tc>
                <a:tc>
                  <a:txBody>
                    <a:bodyPr/>
                    <a:lstStyle/>
                    <a:p>
                      <a:pPr lvl="0">
                        <a:buNone/>
                      </a:pPr>
                      <a:r>
                        <a:rPr lang="en-US" sz="1900"/>
                        <a:t>73</a:t>
                      </a:r>
                      <a:endParaRPr lang="en-US"/>
                    </a:p>
                  </a:txBody>
                  <a:tcPr marL="98272" marR="98272" marT="49136" marB="49136"/>
                </a:tc>
                <a:extLst>
                  <a:ext uri="{0D108BD9-81ED-4DB2-BD59-A6C34878D82A}">
                    <a16:rowId xmlns:a16="http://schemas.microsoft.com/office/drawing/2014/main" val="1625206175"/>
                  </a:ext>
                </a:extLst>
              </a:tr>
              <a:tr h="393087">
                <a:tc>
                  <a:txBody>
                    <a:bodyPr/>
                    <a:lstStyle/>
                    <a:p>
                      <a:r>
                        <a:rPr lang="en-US" sz="1900"/>
                        <a:t>Mean</a:t>
                      </a:r>
                    </a:p>
                  </a:txBody>
                  <a:tcPr marL="98272" marR="98272" marT="49136" marB="49136"/>
                </a:tc>
                <a:tc>
                  <a:txBody>
                    <a:bodyPr/>
                    <a:lstStyle/>
                    <a:p>
                      <a:pPr lvl="0">
                        <a:buNone/>
                      </a:pPr>
                      <a:r>
                        <a:rPr lang="en-US" sz="1900"/>
                        <a:t>46.325</a:t>
                      </a:r>
                      <a:endParaRPr lang="en-US"/>
                    </a:p>
                  </a:txBody>
                  <a:tcPr marL="98272" marR="98272" marT="49136" marB="49136"/>
                </a:tc>
                <a:extLst>
                  <a:ext uri="{0D108BD9-81ED-4DB2-BD59-A6C34878D82A}">
                    <a16:rowId xmlns:a16="http://schemas.microsoft.com/office/drawing/2014/main" val="2586442839"/>
                  </a:ext>
                </a:extLst>
              </a:tr>
              <a:tr h="393087">
                <a:tc>
                  <a:txBody>
                    <a:bodyPr/>
                    <a:lstStyle/>
                    <a:p>
                      <a:r>
                        <a:rPr lang="en-US" sz="1900"/>
                        <a:t>Median</a:t>
                      </a:r>
                    </a:p>
                  </a:txBody>
                  <a:tcPr marL="98272" marR="98272" marT="49136" marB="49136"/>
                </a:tc>
                <a:tc>
                  <a:txBody>
                    <a:bodyPr/>
                    <a:lstStyle/>
                    <a:p>
                      <a:pPr lvl="0">
                        <a:buNone/>
                      </a:pPr>
                      <a:r>
                        <a:rPr lang="en-US" sz="1900"/>
                        <a:t>46</a:t>
                      </a:r>
                      <a:endParaRPr lang="en-US"/>
                    </a:p>
                  </a:txBody>
                  <a:tcPr marL="98272" marR="98272" marT="49136" marB="49136"/>
                </a:tc>
                <a:extLst>
                  <a:ext uri="{0D108BD9-81ED-4DB2-BD59-A6C34878D82A}">
                    <a16:rowId xmlns:a16="http://schemas.microsoft.com/office/drawing/2014/main" val="843372247"/>
                  </a:ext>
                </a:extLst>
              </a:tr>
              <a:tr h="393087">
                <a:tc>
                  <a:txBody>
                    <a:bodyPr/>
                    <a:lstStyle/>
                    <a:p>
                      <a:r>
                        <a:rPr lang="en-US" sz="1900"/>
                        <a:t>Mode</a:t>
                      </a:r>
                    </a:p>
                  </a:txBody>
                  <a:tcPr marL="98272" marR="98272" marT="49136" marB="49136"/>
                </a:tc>
                <a:tc>
                  <a:txBody>
                    <a:bodyPr/>
                    <a:lstStyle/>
                    <a:p>
                      <a:pPr lvl="0">
                        <a:buNone/>
                      </a:pPr>
                      <a:r>
                        <a:rPr lang="en-US" sz="1900"/>
                        <a:t>44</a:t>
                      </a:r>
                      <a:endParaRPr lang="en-US"/>
                    </a:p>
                  </a:txBody>
                  <a:tcPr marL="98272" marR="98272" marT="49136" marB="49136"/>
                </a:tc>
                <a:extLst>
                  <a:ext uri="{0D108BD9-81ED-4DB2-BD59-A6C34878D82A}">
                    <a16:rowId xmlns:a16="http://schemas.microsoft.com/office/drawing/2014/main" val="879753858"/>
                  </a:ext>
                </a:extLst>
              </a:tr>
              <a:tr h="393087">
                <a:tc>
                  <a:txBody>
                    <a:bodyPr/>
                    <a:lstStyle/>
                    <a:p>
                      <a:r>
                        <a:rPr lang="en-US" sz="1900"/>
                        <a:t>Std. Deviation</a:t>
                      </a:r>
                    </a:p>
                  </a:txBody>
                  <a:tcPr marL="98272" marR="98272" marT="49136" marB="49136"/>
                </a:tc>
                <a:tc>
                  <a:txBody>
                    <a:bodyPr/>
                    <a:lstStyle/>
                    <a:p>
                      <a:pPr lvl="0">
                        <a:buNone/>
                      </a:pPr>
                      <a:r>
                        <a:rPr lang="en-US" sz="1900"/>
                        <a:t>8.017</a:t>
                      </a:r>
                      <a:endParaRPr lang="en-US"/>
                    </a:p>
                  </a:txBody>
                  <a:tcPr marL="98272" marR="98272" marT="49136" marB="49136"/>
                </a:tc>
                <a:extLst>
                  <a:ext uri="{0D108BD9-81ED-4DB2-BD59-A6C34878D82A}">
                    <a16:rowId xmlns:a16="http://schemas.microsoft.com/office/drawing/2014/main" val="4236612757"/>
                  </a:ext>
                </a:extLst>
              </a:tr>
            </a:tbl>
          </a:graphicData>
        </a:graphic>
      </p:graphicFrame>
    </p:spTree>
    <p:extLst>
      <p:ext uri="{BB962C8B-B14F-4D97-AF65-F5344CB8AC3E}">
        <p14:creationId xmlns:p14="http://schemas.microsoft.com/office/powerpoint/2010/main" val="8412249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DBFC-7CF8-41DB-B608-F948765C6475}"/>
              </a:ext>
            </a:extLst>
          </p:cNvPr>
          <p:cNvSpPr>
            <a:spLocks noGrp="1"/>
          </p:cNvSpPr>
          <p:nvPr>
            <p:ph type="title"/>
          </p:nvPr>
        </p:nvSpPr>
        <p:spPr>
          <a:xfrm>
            <a:off x="1126034" y="-944"/>
            <a:ext cx="10417833" cy="1508268"/>
          </a:xfrm>
        </p:spPr>
        <p:txBody>
          <a:bodyPr>
            <a:normAutofit fontScale="90000"/>
          </a:bodyPr>
          <a:lstStyle/>
          <a:p>
            <a:pPr>
              <a:lnSpc>
                <a:spcPct val="150000"/>
              </a:lnSpc>
            </a:pPr>
            <a:r>
              <a:rPr lang="en-US" sz="4400" dirty="0"/>
              <a:t>8: Customer Age             </a:t>
            </a:r>
            <a:br>
              <a:rPr lang="en-US" sz="4400" dirty="0"/>
            </a:br>
            <a:r>
              <a:rPr lang="en-US" sz="2200" dirty="0"/>
              <a:t>by Akul Jain</a:t>
            </a:r>
            <a:endParaRPr lang="en-US" sz="2700" dirty="0"/>
          </a:p>
        </p:txBody>
      </p:sp>
      <p:graphicFrame>
        <p:nvGraphicFramePr>
          <p:cNvPr id="11" name="Table 4">
            <a:extLst>
              <a:ext uri="{FF2B5EF4-FFF2-40B4-BE49-F238E27FC236}">
                <a16:creationId xmlns:a16="http://schemas.microsoft.com/office/drawing/2014/main" id="{F35E33A9-8072-4F2E-BFA3-1499FDE2AEE8}"/>
              </a:ext>
            </a:extLst>
          </p:cNvPr>
          <p:cNvGraphicFramePr>
            <a:graphicFrameLocks noGrp="1"/>
          </p:cNvGraphicFramePr>
          <p:nvPr>
            <p:extLst>
              <p:ext uri="{D42A27DB-BD31-4B8C-83A1-F6EECF244321}">
                <p14:modId xmlns:p14="http://schemas.microsoft.com/office/powerpoint/2010/main" val="3762892290"/>
              </p:ext>
            </p:extLst>
          </p:nvPr>
        </p:nvGraphicFramePr>
        <p:xfrm>
          <a:off x="57510" y="2746075"/>
          <a:ext cx="4334085" cy="3486150"/>
        </p:xfrm>
        <a:graphic>
          <a:graphicData uri="http://schemas.openxmlformats.org/drawingml/2006/table">
            <a:tbl>
              <a:tblPr firstRow="1" bandRow="1">
                <a:tableStyleId>{073A0DAA-6AF3-43AB-8588-CEC1D06C72B9}</a:tableStyleId>
              </a:tblPr>
              <a:tblGrid>
                <a:gridCol w="1079500">
                  <a:extLst>
                    <a:ext uri="{9D8B030D-6E8A-4147-A177-3AD203B41FA5}">
                      <a16:colId xmlns:a16="http://schemas.microsoft.com/office/drawing/2014/main" val="3169329657"/>
                    </a:ext>
                  </a:extLst>
                </a:gridCol>
                <a:gridCol w="1101434">
                  <a:extLst>
                    <a:ext uri="{9D8B030D-6E8A-4147-A177-3AD203B41FA5}">
                      <a16:colId xmlns:a16="http://schemas.microsoft.com/office/drawing/2014/main" val="4014994072"/>
                    </a:ext>
                  </a:extLst>
                </a:gridCol>
                <a:gridCol w="1101434">
                  <a:extLst>
                    <a:ext uri="{9D8B030D-6E8A-4147-A177-3AD203B41FA5}">
                      <a16:colId xmlns:a16="http://schemas.microsoft.com/office/drawing/2014/main" val="3328763198"/>
                    </a:ext>
                  </a:extLst>
                </a:gridCol>
                <a:gridCol w="1051717">
                  <a:extLst>
                    <a:ext uri="{9D8B030D-6E8A-4147-A177-3AD203B41FA5}">
                      <a16:colId xmlns:a16="http://schemas.microsoft.com/office/drawing/2014/main" val="796613928"/>
                    </a:ext>
                  </a:extLst>
                </a:gridCol>
              </a:tblGrid>
              <a:tr h="413585">
                <a:tc>
                  <a:txBody>
                    <a:bodyPr/>
                    <a:lstStyle/>
                    <a:p>
                      <a:pPr algn="ctr"/>
                      <a:r>
                        <a:rPr lang="en-US" sz="1200"/>
                        <a:t>Customer Age</a:t>
                      </a:r>
                    </a:p>
                  </a:txBody>
                  <a:tcPr/>
                </a:tc>
                <a:tc>
                  <a:txBody>
                    <a:bodyPr/>
                    <a:lstStyle/>
                    <a:p>
                      <a:pPr algn="ctr"/>
                      <a:r>
                        <a:rPr lang="en-US" sz="1200"/>
                        <a:t>Existing</a:t>
                      </a:r>
                    </a:p>
                  </a:txBody>
                  <a:tcPr/>
                </a:tc>
                <a:tc>
                  <a:txBody>
                    <a:bodyPr/>
                    <a:lstStyle/>
                    <a:p>
                      <a:pPr algn="ctr"/>
                      <a:r>
                        <a:rPr lang="en-US" sz="1200" dirty="0"/>
                        <a:t>Attrited</a:t>
                      </a:r>
                    </a:p>
                  </a:txBody>
                  <a:tcPr/>
                </a:tc>
                <a:tc>
                  <a:txBody>
                    <a:bodyPr/>
                    <a:lstStyle/>
                    <a:p>
                      <a:pPr algn="ctr"/>
                      <a:r>
                        <a:rPr lang="en-US" sz="1200"/>
                        <a:t>Total</a:t>
                      </a:r>
                    </a:p>
                  </a:txBody>
                  <a:tcPr/>
                </a:tc>
                <a:extLst>
                  <a:ext uri="{0D108BD9-81ED-4DB2-BD59-A6C34878D82A}">
                    <a16:rowId xmlns:a16="http://schemas.microsoft.com/office/drawing/2014/main" val="3902549626"/>
                  </a:ext>
                </a:extLst>
              </a:tr>
              <a:tr h="248151">
                <a:tc>
                  <a:txBody>
                    <a:bodyPr/>
                    <a:lstStyle/>
                    <a:p>
                      <a:pPr lvl="0" algn="ctr">
                        <a:buNone/>
                      </a:pPr>
                      <a:r>
                        <a:rPr lang="en-US" sz="1200"/>
                        <a:t>0 - 30</a:t>
                      </a:r>
                    </a:p>
                  </a:txBody>
                  <a:tcPr/>
                </a:tc>
                <a:tc>
                  <a:txBody>
                    <a:bodyPr/>
                    <a:lstStyle/>
                    <a:p>
                      <a:pPr lvl="0" algn="ctr">
                        <a:buNone/>
                      </a:pPr>
                      <a:r>
                        <a:rPr lang="en-US" sz="1200"/>
                        <a:t>233</a:t>
                      </a:r>
                    </a:p>
                  </a:txBody>
                  <a:tcPr/>
                </a:tc>
                <a:tc>
                  <a:txBody>
                    <a:bodyPr/>
                    <a:lstStyle/>
                    <a:p>
                      <a:pPr lvl="0" algn="ctr">
                        <a:buNone/>
                      </a:pPr>
                      <a:r>
                        <a:rPr lang="en-US" sz="1200"/>
                        <a:t>31</a:t>
                      </a:r>
                    </a:p>
                  </a:txBody>
                  <a:tcPr/>
                </a:tc>
                <a:tc>
                  <a:txBody>
                    <a:bodyPr/>
                    <a:lstStyle/>
                    <a:p>
                      <a:pPr lvl="0" algn="ctr">
                        <a:buNone/>
                      </a:pPr>
                      <a:r>
                        <a:rPr lang="en-US" sz="1200"/>
                        <a:t>264</a:t>
                      </a:r>
                    </a:p>
                  </a:txBody>
                  <a:tcPr/>
                </a:tc>
                <a:extLst>
                  <a:ext uri="{0D108BD9-81ED-4DB2-BD59-A6C34878D82A}">
                    <a16:rowId xmlns:a16="http://schemas.microsoft.com/office/drawing/2014/main" val="3568602421"/>
                  </a:ext>
                </a:extLst>
              </a:tr>
              <a:tr h="248151">
                <a:tc>
                  <a:txBody>
                    <a:bodyPr/>
                    <a:lstStyle/>
                    <a:p>
                      <a:pPr lvl="0" algn="ctr">
                        <a:buNone/>
                      </a:pPr>
                      <a:r>
                        <a:rPr lang="en-US" sz="1200"/>
                        <a:t>30 - 35</a:t>
                      </a:r>
                    </a:p>
                  </a:txBody>
                  <a:tcPr/>
                </a:tc>
                <a:tc>
                  <a:txBody>
                    <a:bodyPr/>
                    <a:lstStyle/>
                    <a:p>
                      <a:pPr lvl="0" algn="ctr">
                        <a:buNone/>
                      </a:pPr>
                      <a:r>
                        <a:rPr lang="en-US" sz="1200"/>
                        <a:t>564</a:t>
                      </a:r>
                    </a:p>
                  </a:txBody>
                  <a:tcPr/>
                </a:tc>
                <a:tc>
                  <a:txBody>
                    <a:bodyPr/>
                    <a:lstStyle/>
                    <a:p>
                      <a:pPr lvl="0" algn="ctr">
                        <a:buNone/>
                      </a:pPr>
                      <a:r>
                        <a:rPr lang="en-US" sz="1200"/>
                        <a:t>90</a:t>
                      </a:r>
                    </a:p>
                  </a:txBody>
                  <a:tcPr/>
                </a:tc>
                <a:tc>
                  <a:txBody>
                    <a:bodyPr/>
                    <a:lstStyle/>
                    <a:p>
                      <a:pPr lvl="0" algn="ctr">
                        <a:buNone/>
                      </a:pPr>
                      <a:r>
                        <a:rPr lang="en-US" sz="1200"/>
                        <a:t>654</a:t>
                      </a:r>
                    </a:p>
                  </a:txBody>
                  <a:tcPr/>
                </a:tc>
                <a:extLst>
                  <a:ext uri="{0D108BD9-81ED-4DB2-BD59-A6C34878D82A}">
                    <a16:rowId xmlns:a16="http://schemas.microsoft.com/office/drawing/2014/main" val="1625206175"/>
                  </a:ext>
                </a:extLst>
              </a:tr>
              <a:tr h="248151">
                <a:tc>
                  <a:txBody>
                    <a:bodyPr/>
                    <a:lstStyle/>
                    <a:p>
                      <a:pPr lvl="0" algn="ctr">
                        <a:buNone/>
                      </a:pPr>
                      <a:r>
                        <a:rPr lang="en-US" sz="1200"/>
                        <a:t>35-40</a:t>
                      </a:r>
                    </a:p>
                  </a:txBody>
                  <a:tcPr/>
                </a:tc>
                <a:tc>
                  <a:txBody>
                    <a:bodyPr/>
                    <a:lstStyle/>
                    <a:p>
                      <a:pPr lvl="0" algn="ctr">
                        <a:buNone/>
                      </a:pPr>
                      <a:r>
                        <a:rPr lang="en-US" sz="1200"/>
                        <a:t>1257</a:t>
                      </a:r>
                    </a:p>
                  </a:txBody>
                  <a:tcPr/>
                </a:tc>
                <a:tc>
                  <a:txBody>
                    <a:bodyPr/>
                    <a:lstStyle/>
                    <a:p>
                      <a:pPr lvl="0" algn="ctr">
                        <a:buNone/>
                      </a:pPr>
                      <a:r>
                        <a:rPr lang="en-US" sz="1200"/>
                        <a:t>220</a:t>
                      </a:r>
                    </a:p>
                  </a:txBody>
                  <a:tcPr/>
                </a:tc>
                <a:tc>
                  <a:txBody>
                    <a:bodyPr/>
                    <a:lstStyle/>
                    <a:p>
                      <a:pPr lvl="0" algn="ctr">
                        <a:buNone/>
                      </a:pPr>
                      <a:r>
                        <a:rPr lang="en-US" sz="1200"/>
                        <a:t>1477</a:t>
                      </a:r>
                    </a:p>
                  </a:txBody>
                  <a:tcPr/>
                </a:tc>
                <a:extLst>
                  <a:ext uri="{0D108BD9-81ED-4DB2-BD59-A6C34878D82A}">
                    <a16:rowId xmlns:a16="http://schemas.microsoft.com/office/drawing/2014/main" val="2586442839"/>
                  </a:ext>
                </a:extLst>
              </a:tr>
              <a:tr h="285750">
                <a:tc>
                  <a:txBody>
                    <a:bodyPr/>
                    <a:lstStyle/>
                    <a:p>
                      <a:pPr lvl="0" algn="ctr">
                        <a:buNone/>
                      </a:pPr>
                      <a:r>
                        <a:rPr lang="en-US" sz="1200"/>
                        <a:t>40-45</a:t>
                      </a:r>
                    </a:p>
                  </a:txBody>
                  <a:tcPr/>
                </a:tc>
                <a:tc>
                  <a:txBody>
                    <a:bodyPr/>
                    <a:lstStyle/>
                    <a:p>
                      <a:pPr lvl="0" algn="ctr">
                        <a:buNone/>
                      </a:pPr>
                      <a:r>
                        <a:rPr lang="en-US" sz="1200"/>
                        <a:t>1471</a:t>
                      </a:r>
                    </a:p>
                  </a:txBody>
                  <a:tcPr/>
                </a:tc>
                <a:tc>
                  <a:txBody>
                    <a:bodyPr/>
                    <a:lstStyle/>
                    <a:p>
                      <a:pPr lvl="0" algn="ctr">
                        <a:buNone/>
                      </a:pPr>
                      <a:r>
                        <a:rPr lang="en-US" sz="1200"/>
                        <a:t>304</a:t>
                      </a:r>
                    </a:p>
                  </a:txBody>
                  <a:tcPr/>
                </a:tc>
                <a:tc>
                  <a:txBody>
                    <a:bodyPr/>
                    <a:lstStyle/>
                    <a:p>
                      <a:pPr lvl="0" algn="ctr">
                        <a:buNone/>
                      </a:pPr>
                      <a:r>
                        <a:rPr lang="en-US" sz="1200"/>
                        <a:t>1775</a:t>
                      </a:r>
                    </a:p>
                  </a:txBody>
                  <a:tcPr/>
                </a:tc>
                <a:extLst>
                  <a:ext uri="{0D108BD9-81ED-4DB2-BD59-A6C34878D82A}">
                    <a16:rowId xmlns:a16="http://schemas.microsoft.com/office/drawing/2014/main" val="843372247"/>
                  </a:ext>
                </a:extLst>
              </a:tr>
              <a:tr h="248151">
                <a:tc>
                  <a:txBody>
                    <a:bodyPr/>
                    <a:lstStyle/>
                    <a:p>
                      <a:pPr lvl="0" algn="ctr">
                        <a:buNone/>
                      </a:pPr>
                      <a:r>
                        <a:rPr lang="en-US" sz="1200" b="1"/>
                        <a:t>45-50</a:t>
                      </a:r>
                    </a:p>
                  </a:txBody>
                  <a:tcPr/>
                </a:tc>
                <a:tc>
                  <a:txBody>
                    <a:bodyPr/>
                    <a:lstStyle/>
                    <a:p>
                      <a:pPr lvl="0" algn="ctr">
                        <a:buNone/>
                      </a:pPr>
                      <a:r>
                        <a:rPr lang="en-US" sz="1200" b="1"/>
                        <a:t>2020</a:t>
                      </a:r>
                    </a:p>
                  </a:txBody>
                  <a:tcPr/>
                </a:tc>
                <a:tc>
                  <a:txBody>
                    <a:bodyPr/>
                    <a:lstStyle/>
                    <a:p>
                      <a:pPr lvl="0" algn="ctr">
                        <a:buNone/>
                      </a:pPr>
                      <a:r>
                        <a:rPr lang="en-US" sz="1200" b="1"/>
                        <a:t>401</a:t>
                      </a:r>
                    </a:p>
                  </a:txBody>
                  <a:tcPr/>
                </a:tc>
                <a:tc>
                  <a:txBody>
                    <a:bodyPr/>
                    <a:lstStyle/>
                    <a:p>
                      <a:pPr lvl="0" algn="ctr">
                        <a:buNone/>
                      </a:pPr>
                      <a:r>
                        <a:rPr lang="en-US" sz="1200" b="1"/>
                        <a:t>2421</a:t>
                      </a:r>
                    </a:p>
                  </a:txBody>
                  <a:tcPr/>
                </a:tc>
                <a:extLst>
                  <a:ext uri="{0D108BD9-81ED-4DB2-BD59-A6C34878D82A}">
                    <a16:rowId xmlns:a16="http://schemas.microsoft.com/office/drawing/2014/main" val="879753858"/>
                  </a:ext>
                </a:extLst>
              </a:tr>
              <a:tr h="248151">
                <a:tc>
                  <a:txBody>
                    <a:bodyPr/>
                    <a:lstStyle/>
                    <a:p>
                      <a:pPr lvl="0" algn="ctr">
                        <a:buNone/>
                      </a:pPr>
                      <a:r>
                        <a:rPr lang="en-US" sz="1200"/>
                        <a:t>50-55</a:t>
                      </a:r>
                    </a:p>
                  </a:txBody>
                  <a:tcPr/>
                </a:tc>
                <a:tc>
                  <a:txBody>
                    <a:bodyPr/>
                    <a:lstStyle/>
                    <a:p>
                      <a:pPr lvl="0" algn="ctr">
                        <a:buNone/>
                      </a:pPr>
                      <a:r>
                        <a:rPr lang="en-US" sz="1200"/>
                        <a:t>1603</a:t>
                      </a:r>
                    </a:p>
                  </a:txBody>
                  <a:tcPr/>
                </a:tc>
                <a:tc>
                  <a:txBody>
                    <a:bodyPr/>
                    <a:lstStyle/>
                    <a:p>
                      <a:pPr lvl="0" algn="ctr">
                        <a:buNone/>
                      </a:pPr>
                      <a:r>
                        <a:rPr lang="en-US" sz="1200"/>
                        <a:t>314</a:t>
                      </a:r>
                    </a:p>
                  </a:txBody>
                  <a:tcPr/>
                </a:tc>
                <a:tc>
                  <a:txBody>
                    <a:bodyPr/>
                    <a:lstStyle/>
                    <a:p>
                      <a:pPr lvl="0" algn="ctr">
                        <a:buNone/>
                      </a:pPr>
                      <a:r>
                        <a:rPr lang="en-US" sz="1200"/>
                        <a:t>1917</a:t>
                      </a:r>
                    </a:p>
                  </a:txBody>
                  <a:tcPr/>
                </a:tc>
                <a:extLst>
                  <a:ext uri="{0D108BD9-81ED-4DB2-BD59-A6C34878D82A}">
                    <a16:rowId xmlns:a16="http://schemas.microsoft.com/office/drawing/2014/main" val="4236612757"/>
                  </a:ext>
                </a:extLst>
              </a:tr>
              <a:tr h="248151">
                <a:tc>
                  <a:txBody>
                    <a:bodyPr/>
                    <a:lstStyle/>
                    <a:p>
                      <a:pPr lvl="0" algn="ctr">
                        <a:buNone/>
                      </a:pPr>
                      <a:r>
                        <a:rPr lang="en-US" sz="1200"/>
                        <a:t>55-60</a:t>
                      </a:r>
                    </a:p>
                  </a:txBody>
                  <a:tcPr/>
                </a:tc>
                <a:tc>
                  <a:txBody>
                    <a:bodyPr/>
                    <a:lstStyle/>
                    <a:p>
                      <a:pPr lvl="0" algn="ctr">
                        <a:buNone/>
                      </a:pPr>
                      <a:r>
                        <a:rPr lang="en-US" sz="1200"/>
                        <a:t>768</a:t>
                      </a:r>
                    </a:p>
                  </a:txBody>
                  <a:tcPr/>
                </a:tc>
                <a:tc>
                  <a:txBody>
                    <a:bodyPr/>
                    <a:lstStyle/>
                    <a:p>
                      <a:pPr lvl="0" algn="ctr">
                        <a:buNone/>
                      </a:pPr>
                      <a:r>
                        <a:rPr lang="en-US" sz="1200"/>
                        <a:t>150</a:t>
                      </a:r>
                    </a:p>
                  </a:txBody>
                  <a:tcPr/>
                </a:tc>
                <a:tc>
                  <a:txBody>
                    <a:bodyPr/>
                    <a:lstStyle/>
                    <a:p>
                      <a:pPr lvl="0" algn="ctr">
                        <a:buNone/>
                      </a:pPr>
                      <a:r>
                        <a:rPr lang="en-US" sz="1200"/>
                        <a:t>918</a:t>
                      </a:r>
                    </a:p>
                  </a:txBody>
                  <a:tcPr/>
                </a:tc>
                <a:extLst>
                  <a:ext uri="{0D108BD9-81ED-4DB2-BD59-A6C34878D82A}">
                    <a16:rowId xmlns:a16="http://schemas.microsoft.com/office/drawing/2014/main" val="493858783"/>
                  </a:ext>
                </a:extLst>
              </a:tr>
              <a:tr h="248151">
                <a:tc>
                  <a:txBody>
                    <a:bodyPr/>
                    <a:lstStyle/>
                    <a:p>
                      <a:pPr lvl="0" algn="ctr">
                        <a:buNone/>
                      </a:pPr>
                      <a:r>
                        <a:rPr lang="en-US" sz="1200"/>
                        <a:t>60-65</a:t>
                      </a:r>
                    </a:p>
                  </a:txBody>
                  <a:tcPr/>
                </a:tc>
                <a:tc>
                  <a:txBody>
                    <a:bodyPr/>
                    <a:lstStyle/>
                    <a:p>
                      <a:pPr lvl="0" algn="ctr">
                        <a:buNone/>
                      </a:pPr>
                      <a:r>
                        <a:rPr lang="en-US" sz="1200"/>
                        <a:t>440</a:t>
                      </a:r>
                    </a:p>
                  </a:txBody>
                  <a:tcPr/>
                </a:tc>
                <a:tc>
                  <a:txBody>
                    <a:bodyPr/>
                    <a:lstStyle/>
                    <a:p>
                      <a:pPr lvl="0" algn="ctr">
                        <a:buNone/>
                      </a:pPr>
                      <a:r>
                        <a:rPr lang="en-US" sz="1200"/>
                        <a:t>95</a:t>
                      </a:r>
                    </a:p>
                  </a:txBody>
                  <a:tcPr/>
                </a:tc>
                <a:tc>
                  <a:txBody>
                    <a:bodyPr/>
                    <a:lstStyle/>
                    <a:p>
                      <a:pPr lvl="0" algn="ctr">
                        <a:buNone/>
                      </a:pPr>
                      <a:r>
                        <a:rPr lang="en-US" sz="1200"/>
                        <a:t>535</a:t>
                      </a:r>
                    </a:p>
                  </a:txBody>
                  <a:tcPr/>
                </a:tc>
                <a:extLst>
                  <a:ext uri="{0D108BD9-81ED-4DB2-BD59-A6C34878D82A}">
                    <a16:rowId xmlns:a16="http://schemas.microsoft.com/office/drawing/2014/main" val="4270384861"/>
                  </a:ext>
                </a:extLst>
              </a:tr>
              <a:tr h="248151">
                <a:tc>
                  <a:txBody>
                    <a:bodyPr/>
                    <a:lstStyle/>
                    <a:p>
                      <a:pPr lvl="0" algn="ctr">
                        <a:buNone/>
                      </a:pPr>
                      <a:r>
                        <a:rPr lang="en-US" sz="1200"/>
                        <a:t>65-70</a:t>
                      </a:r>
                    </a:p>
                  </a:txBody>
                  <a:tcPr/>
                </a:tc>
                <a:tc>
                  <a:txBody>
                    <a:bodyPr/>
                    <a:lstStyle/>
                    <a:p>
                      <a:pPr lvl="0" algn="ctr">
                        <a:buNone/>
                      </a:pPr>
                      <a:r>
                        <a:rPr lang="en-US" sz="1200"/>
                        <a:t>136</a:t>
                      </a:r>
                    </a:p>
                  </a:txBody>
                  <a:tcPr/>
                </a:tc>
                <a:tc>
                  <a:txBody>
                    <a:bodyPr/>
                    <a:lstStyle/>
                    <a:p>
                      <a:pPr lvl="0" algn="ctr">
                        <a:buNone/>
                      </a:pPr>
                      <a:r>
                        <a:rPr lang="en-US" sz="1200"/>
                        <a:t>16</a:t>
                      </a:r>
                    </a:p>
                  </a:txBody>
                  <a:tcPr/>
                </a:tc>
                <a:tc>
                  <a:txBody>
                    <a:bodyPr/>
                    <a:lstStyle/>
                    <a:p>
                      <a:pPr lvl="0" algn="ctr">
                        <a:buNone/>
                      </a:pPr>
                      <a:r>
                        <a:rPr lang="en-US" sz="1200"/>
                        <a:t>152</a:t>
                      </a:r>
                    </a:p>
                  </a:txBody>
                  <a:tcPr/>
                </a:tc>
                <a:extLst>
                  <a:ext uri="{0D108BD9-81ED-4DB2-BD59-A6C34878D82A}">
                    <a16:rowId xmlns:a16="http://schemas.microsoft.com/office/drawing/2014/main" val="4076813827"/>
                  </a:ext>
                </a:extLst>
              </a:tr>
              <a:tr h="248151">
                <a:tc>
                  <a:txBody>
                    <a:bodyPr/>
                    <a:lstStyle/>
                    <a:p>
                      <a:pPr lvl="0" algn="ctr">
                        <a:buNone/>
                      </a:pPr>
                      <a:r>
                        <a:rPr lang="en-US" sz="1200" b="1"/>
                        <a:t>70</a:t>
                      </a:r>
                      <a:r>
                        <a:rPr lang="en-US" sz="1200"/>
                        <a:t>+</a:t>
                      </a:r>
                    </a:p>
                  </a:txBody>
                  <a:tcPr/>
                </a:tc>
                <a:tc>
                  <a:txBody>
                    <a:bodyPr/>
                    <a:lstStyle/>
                    <a:p>
                      <a:pPr lvl="0" algn="ctr">
                        <a:buNone/>
                      </a:pPr>
                      <a:r>
                        <a:rPr lang="en-US" sz="1200" b="1"/>
                        <a:t>2</a:t>
                      </a:r>
                    </a:p>
                  </a:txBody>
                  <a:tcPr/>
                </a:tc>
                <a:tc>
                  <a:txBody>
                    <a:bodyPr/>
                    <a:lstStyle/>
                    <a:p>
                      <a:pPr lvl="0" algn="ctr">
                        <a:buNone/>
                      </a:pPr>
                      <a:r>
                        <a:rPr lang="en-US" sz="1200" b="1"/>
                        <a:t>0</a:t>
                      </a:r>
                    </a:p>
                  </a:txBody>
                  <a:tcPr/>
                </a:tc>
                <a:tc>
                  <a:txBody>
                    <a:bodyPr/>
                    <a:lstStyle/>
                    <a:p>
                      <a:pPr lvl="0" algn="ctr">
                        <a:buNone/>
                      </a:pPr>
                      <a:r>
                        <a:rPr lang="en-US" sz="1200" b="1"/>
                        <a:t>2</a:t>
                      </a:r>
                    </a:p>
                  </a:txBody>
                  <a:tcPr/>
                </a:tc>
                <a:extLst>
                  <a:ext uri="{0D108BD9-81ED-4DB2-BD59-A6C34878D82A}">
                    <a16:rowId xmlns:a16="http://schemas.microsoft.com/office/drawing/2014/main" val="2822966178"/>
                  </a:ext>
                </a:extLst>
              </a:tr>
              <a:tr h="248151">
                <a:tc>
                  <a:txBody>
                    <a:bodyPr/>
                    <a:lstStyle/>
                    <a:p>
                      <a:pPr lvl="0" algn="ctr">
                        <a:buNone/>
                      </a:pPr>
                      <a:r>
                        <a:rPr lang="en-US" sz="1200" b="1"/>
                        <a:t>TOTAL</a:t>
                      </a:r>
                    </a:p>
                  </a:txBody>
                  <a:tcPr/>
                </a:tc>
                <a:tc>
                  <a:txBody>
                    <a:bodyPr/>
                    <a:lstStyle/>
                    <a:p>
                      <a:pPr lvl="0" algn="ctr">
                        <a:buNone/>
                      </a:pPr>
                      <a:r>
                        <a:rPr lang="en-US" sz="1200"/>
                        <a:t>8494</a:t>
                      </a:r>
                    </a:p>
                  </a:txBody>
                  <a:tcPr/>
                </a:tc>
                <a:tc>
                  <a:txBody>
                    <a:bodyPr/>
                    <a:lstStyle/>
                    <a:p>
                      <a:pPr lvl="0" algn="ctr">
                        <a:buNone/>
                      </a:pPr>
                      <a:r>
                        <a:rPr lang="en-US" sz="1200"/>
                        <a:t>1621</a:t>
                      </a:r>
                    </a:p>
                  </a:txBody>
                  <a:tcPr/>
                </a:tc>
                <a:tc>
                  <a:txBody>
                    <a:bodyPr/>
                    <a:lstStyle/>
                    <a:p>
                      <a:pPr lvl="0" algn="ctr">
                        <a:buNone/>
                      </a:pPr>
                      <a:r>
                        <a:rPr lang="en-US" sz="1200" b="1" dirty="0"/>
                        <a:t>10115</a:t>
                      </a:r>
                    </a:p>
                  </a:txBody>
                  <a:tcPr/>
                </a:tc>
                <a:extLst>
                  <a:ext uri="{0D108BD9-81ED-4DB2-BD59-A6C34878D82A}">
                    <a16:rowId xmlns:a16="http://schemas.microsoft.com/office/drawing/2014/main" val="111726919"/>
                  </a:ext>
                </a:extLst>
              </a:tr>
            </a:tbl>
          </a:graphicData>
        </a:graphic>
      </p:graphicFrame>
      <p:sp>
        <p:nvSpPr>
          <p:cNvPr id="5" name="Rectangle 4">
            <a:extLst>
              <a:ext uri="{FF2B5EF4-FFF2-40B4-BE49-F238E27FC236}">
                <a16:creationId xmlns:a16="http://schemas.microsoft.com/office/drawing/2014/main" id="{F2C48424-8243-4311-B075-50BBD731896F}"/>
              </a:ext>
            </a:extLst>
          </p:cNvPr>
          <p:cNvSpPr/>
          <p:nvPr/>
        </p:nvSpPr>
        <p:spPr>
          <a:xfrm>
            <a:off x="1120179" y="1946746"/>
            <a:ext cx="2432537" cy="769441"/>
          </a:xfrm>
          <a:prstGeom prst="rect">
            <a:avLst/>
          </a:prstGeom>
        </p:spPr>
        <p:txBody>
          <a:bodyPr wrap="square">
            <a:spAutoFit/>
          </a:bodyPr>
          <a:lstStyle/>
          <a:p>
            <a:r>
              <a:rPr lang="en-US" sz="2200" b="1"/>
              <a:t>Association with </a:t>
            </a:r>
            <a:br>
              <a:rPr lang="en-US" sz="2200" b="1"/>
            </a:br>
            <a:r>
              <a:rPr lang="en-US" sz="2200" b="1"/>
              <a:t>Target Variable</a:t>
            </a:r>
          </a:p>
        </p:txBody>
      </p:sp>
      <p:pic>
        <p:nvPicPr>
          <p:cNvPr id="8" name="Picture 8" descr="Chart, bar chart&#10;&#10;Description automatically generated">
            <a:extLst>
              <a:ext uri="{FF2B5EF4-FFF2-40B4-BE49-F238E27FC236}">
                <a16:creationId xmlns:a16="http://schemas.microsoft.com/office/drawing/2014/main" id="{3A908F26-881C-406D-B093-4F28C857A0BF}"/>
              </a:ext>
            </a:extLst>
          </p:cNvPr>
          <p:cNvPicPr>
            <a:picLocks noChangeAspect="1"/>
          </p:cNvPicPr>
          <p:nvPr/>
        </p:nvPicPr>
        <p:blipFill>
          <a:blip r:embed="rId2"/>
          <a:stretch>
            <a:fillRect/>
          </a:stretch>
        </p:blipFill>
        <p:spPr>
          <a:xfrm>
            <a:off x="4379343" y="1950174"/>
            <a:ext cx="7818407" cy="4424143"/>
          </a:xfrm>
          <a:prstGeom prst="rect">
            <a:avLst/>
          </a:prstGeom>
        </p:spPr>
      </p:pic>
    </p:spTree>
    <p:extLst>
      <p:ext uri="{BB962C8B-B14F-4D97-AF65-F5344CB8AC3E}">
        <p14:creationId xmlns:p14="http://schemas.microsoft.com/office/powerpoint/2010/main" val="4112868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7CFE0-BE92-4580-BBD8-260C145652DB}"/>
              </a:ext>
            </a:extLst>
          </p:cNvPr>
          <p:cNvSpPr>
            <a:spLocks noGrp="1"/>
          </p:cNvSpPr>
          <p:nvPr>
            <p:ph type="title"/>
          </p:nvPr>
        </p:nvSpPr>
        <p:spPr/>
        <p:txBody>
          <a:bodyPr>
            <a:normAutofit/>
          </a:bodyPr>
          <a:lstStyle/>
          <a:p>
            <a:r>
              <a:rPr lang="en-US" sz="4800"/>
              <a:t>Data Summary</a:t>
            </a:r>
          </a:p>
        </p:txBody>
      </p:sp>
      <p:sp>
        <p:nvSpPr>
          <p:cNvPr id="3" name="Content Placeholder 2">
            <a:extLst>
              <a:ext uri="{FF2B5EF4-FFF2-40B4-BE49-F238E27FC236}">
                <a16:creationId xmlns:a16="http://schemas.microsoft.com/office/drawing/2014/main" id="{1D756F87-F527-43B1-954B-39F4DF83A91A}"/>
              </a:ext>
            </a:extLst>
          </p:cNvPr>
          <p:cNvSpPr>
            <a:spLocks noGrp="1"/>
          </p:cNvSpPr>
          <p:nvPr>
            <p:ph idx="1"/>
          </p:nvPr>
        </p:nvSpPr>
        <p:spPr/>
        <p:txBody>
          <a:bodyPr>
            <a:normAutofit/>
          </a:bodyPr>
          <a:lstStyle/>
          <a:p>
            <a:pPr>
              <a:buFont typeface="Arial" panose="020B0604020202020204" pitchFamily="34" charset="0"/>
              <a:buChar char="•"/>
            </a:pPr>
            <a:r>
              <a:rPr lang="en-US"/>
              <a:t> </a:t>
            </a:r>
            <a:r>
              <a:rPr lang="en-US" b="1"/>
              <a:t>1 Target variable: </a:t>
            </a:r>
          </a:p>
          <a:p>
            <a:pPr lvl="1">
              <a:buFont typeface="Arial" panose="020B0604020202020204" pitchFamily="34" charset="0"/>
              <a:buChar char="•"/>
            </a:pPr>
            <a:r>
              <a:rPr lang="en-US" sz="1900"/>
              <a:t>Attrition Flag with two possible values - Attrited Customer, Existing Customer</a:t>
            </a:r>
          </a:p>
          <a:p>
            <a:pPr>
              <a:buFont typeface="Arial" panose="020B0604020202020204" pitchFamily="34" charset="0"/>
              <a:buChar char="•"/>
            </a:pPr>
            <a:r>
              <a:rPr lang="en-US" b="1"/>
              <a:t> 19 Predictor variables: </a:t>
            </a:r>
          </a:p>
          <a:p>
            <a:pPr lvl="1">
              <a:buFont typeface="Arial" panose="020B0604020202020204" pitchFamily="34" charset="0"/>
              <a:buChar char="•"/>
            </a:pPr>
            <a:r>
              <a:rPr lang="en-US" sz="1900"/>
              <a:t>6 categorical variables</a:t>
            </a:r>
          </a:p>
          <a:p>
            <a:pPr lvl="1">
              <a:buFont typeface="Arial" panose="020B0604020202020204" pitchFamily="34" charset="0"/>
              <a:buChar char="•"/>
            </a:pPr>
            <a:r>
              <a:rPr lang="en-US" sz="1900"/>
              <a:t>13 numerical variables</a:t>
            </a:r>
          </a:p>
          <a:p>
            <a:pPr>
              <a:buFont typeface="Arial" panose="020B0604020202020204" pitchFamily="34" charset="0"/>
              <a:buChar char="•"/>
            </a:pPr>
            <a:r>
              <a:rPr lang="en-US" b="1"/>
              <a:t> 1 Identifier variable: </a:t>
            </a:r>
          </a:p>
          <a:p>
            <a:pPr lvl="1">
              <a:buFont typeface="Arial" panose="020B0604020202020204" pitchFamily="34" charset="0"/>
              <a:buChar char="•"/>
            </a:pPr>
            <a:r>
              <a:rPr lang="en-US" sz="1900"/>
              <a:t>CLIENTNUM – indicating client number for the customer</a:t>
            </a:r>
          </a:p>
          <a:p>
            <a:pPr>
              <a:buFont typeface="Arial" panose="020B0604020202020204" pitchFamily="34" charset="0"/>
              <a:buChar char="•"/>
            </a:pPr>
            <a:r>
              <a:rPr lang="en-US"/>
              <a:t> The data is imbalanced as only 16% of the records (1,621) represents ‘Attrited’ customers while 84% (8,494) represents ‘Existing’ ones</a:t>
            </a:r>
          </a:p>
        </p:txBody>
      </p:sp>
    </p:spTree>
    <p:extLst>
      <p:ext uri="{BB962C8B-B14F-4D97-AF65-F5344CB8AC3E}">
        <p14:creationId xmlns:p14="http://schemas.microsoft.com/office/powerpoint/2010/main" val="5172982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DBFC-7CF8-41DB-B608-F948765C6475}"/>
              </a:ext>
            </a:extLst>
          </p:cNvPr>
          <p:cNvSpPr>
            <a:spLocks noGrp="1"/>
          </p:cNvSpPr>
          <p:nvPr>
            <p:ph type="title"/>
          </p:nvPr>
        </p:nvSpPr>
        <p:spPr>
          <a:xfrm>
            <a:off x="1126035" y="85320"/>
            <a:ext cx="10058400" cy="1450757"/>
          </a:xfrm>
        </p:spPr>
        <p:txBody>
          <a:bodyPr>
            <a:normAutofit fontScale="90000"/>
          </a:bodyPr>
          <a:lstStyle/>
          <a:p>
            <a:pPr>
              <a:lnSpc>
                <a:spcPct val="150000"/>
              </a:lnSpc>
            </a:pPr>
            <a:r>
              <a:rPr lang="en-US" dirty="0"/>
              <a:t>8 : Customer Age </a:t>
            </a:r>
            <a:br>
              <a:rPr lang="en-US" dirty="0"/>
            </a:br>
            <a:r>
              <a:rPr lang="en-US" sz="2200" dirty="0"/>
              <a:t>by Akul Jain</a:t>
            </a:r>
            <a:endParaRPr lang="en-US" sz="2700" dirty="0"/>
          </a:p>
        </p:txBody>
      </p:sp>
      <p:graphicFrame>
        <p:nvGraphicFramePr>
          <p:cNvPr id="3" name="Content Placeholder 3">
            <a:extLst>
              <a:ext uri="{FF2B5EF4-FFF2-40B4-BE49-F238E27FC236}">
                <a16:creationId xmlns:a16="http://schemas.microsoft.com/office/drawing/2014/main" id="{0E918619-DBCF-4EF0-A589-CB66C74E7AEC}"/>
              </a:ext>
            </a:extLst>
          </p:cNvPr>
          <p:cNvGraphicFramePr>
            <a:graphicFrameLocks noGrp="1"/>
          </p:cNvGraphicFramePr>
          <p:nvPr>
            <p:ph idx="1"/>
            <p:extLst>
              <p:ext uri="{D42A27DB-BD31-4B8C-83A1-F6EECF244321}">
                <p14:modId xmlns:p14="http://schemas.microsoft.com/office/powerpoint/2010/main" val="3739685240"/>
              </p:ext>
            </p:extLst>
          </p:nvPr>
        </p:nvGraphicFramePr>
        <p:xfrm>
          <a:off x="5707811" y="1955321"/>
          <a:ext cx="6418667" cy="4435972"/>
        </p:xfrm>
        <a:graphic>
          <a:graphicData uri="http://schemas.openxmlformats.org/drawingml/2006/table">
            <a:tbl>
              <a:tblPr/>
              <a:tblGrid>
                <a:gridCol w="1827313">
                  <a:extLst>
                    <a:ext uri="{9D8B030D-6E8A-4147-A177-3AD203B41FA5}">
                      <a16:colId xmlns:a16="http://schemas.microsoft.com/office/drawing/2014/main" val="2759484437"/>
                    </a:ext>
                  </a:extLst>
                </a:gridCol>
                <a:gridCol w="2987632">
                  <a:extLst>
                    <a:ext uri="{9D8B030D-6E8A-4147-A177-3AD203B41FA5}">
                      <a16:colId xmlns:a16="http://schemas.microsoft.com/office/drawing/2014/main" val="3539181951"/>
                    </a:ext>
                  </a:extLst>
                </a:gridCol>
                <a:gridCol w="1603722">
                  <a:extLst>
                    <a:ext uri="{9D8B030D-6E8A-4147-A177-3AD203B41FA5}">
                      <a16:colId xmlns:a16="http://schemas.microsoft.com/office/drawing/2014/main" val="1426076004"/>
                    </a:ext>
                  </a:extLst>
                </a:gridCol>
              </a:tblGrid>
              <a:tr h="289971">
                <a:tc>
                  <a:txBody>
                    <a:bodyPr/>
                    <a:lstStyle/>
                    <a:p>
                      <a:pPr algn="ctr" rtl="0" fontAlgn="base">
                        <a:spcBef>
                          <a:spcPts val="0"/>
                        </a:spcBef>
                        <a:spcAft>
                          <a:spcPts val="0"/>
                        </a:spcAft>
                      </a:pPr>
                      <a:r>
                        <a:rPr lang="en-US" sz="1200" b="1" i="0" u="none" strike="noStrike">
                          <a:solidFill>
                            <a:srgbClr val="FFFFFF"/>
                          </a:solidFill>
                          <a:effectLst/>
                          <a:latin typeface="Franklin Gothic Book" panose="020B0503020102020204" pitchFamily="34" charset="0"/>
                        </a:rPr>
                        <a:t>Attribute 1​</a:t>
                      </a:r>
                      <a:endParaRPr lang="en-US" sz="1200" b="0" i="0" u="none" strike="noStrike">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algn="ctr" rtl="0" fontAlgn="base">
                        <a:spcBef>
                          <a:spcPts val="0"/>
                        </a:spcBef>
                        <a:spcAft>
                          <a:spcPts val="0"/>
                        </a:spcAft>
                      </a:pPr>
                      <a:r>
                        <a:rPr lang="en-US" sz="1200" b="1" i="0" u="none" strike="noStrike">
                          <a:solidFill>
                            <a:srgbClr val="FFFFFF"/>
                          </a:solidFill>
                          <a:effectLst/>
                          <a:latin typeface="Franklin Gothic Book" panose="020B0503020102020204" pitchFamily="34" charset="0"/>
                        </a:rPr>
                        <a:t>Attribute 2​</a:t>
                      </a:r>
                      <a:endParaRPr lang="en-US" sz="1200" b="0" i="0" u="none" strike="noStrike">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algn="ctr" rtl="0" fontAlgn="base">
                        <a:spcBef>
                          <a:spcPts val="0"/>
                        </a:spcBef>
                        <a:spcAft>
                          <a:spcPts val="0"/>
                        </a:spcAft>
                      </a:pPr>
                      <a:r>
                        <a:rPr lang="en-US" sz="1200" b="1" i="0" u="none" strike="noStrike">
                          <a:solidFill>
                            <a:srgbClr val="FFFFFF"/>
                          </a:solidFill>
                          <a:effectLst/>
                          <a:latin typeface="Franklin Gothic Book" panose="020B0503020102020204" pitchFamily="34" charset="0"/>
                        </a:rPr>
                        <a:t>Correlation​</a:t>
                      </a:r>
                      <a:endParaRPr lang="en-US" sz="1200" b="0" i="0" u="none" strike="noStrike">
                        <a:effectLst/>
                        <a:latin typeface="Arial" panose="020B0604020202020204" pitchFamily="34" charset="0"/>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extLst>
                  <a:ext uri="{0D108BD9-81ED-4DB2-BD59-A6C34878D82A}">
                    <a16:rowId xmlns:a16="http://schemas.microsoft.com/office/drawing/2014/main" val="1895472143"/>
                  </a:ext>
                </a:extLst>
              </a:tr>
              <a:tr h="253725">
                <a:tc rowSpan="13">
                  <a:txBody>
                    <a:bodyPr/>
                    <a:lstStyle/>
                    <a:p>
                      <a:pPr marL="0" lvl="0" algn="ctr" rtl="0">
                        <a:spcBef>
                          <a:spcPts val="0"/>
                        </a:spcBef>
                        <a:spcAft>
                          <a:spcPts val="0"/>
                        </a:spcAft>
                        <a:buNone/>
                      </a:pPr>
                      <a:endParaRPr lang="en-US" sz="1600" kern="1200">
                        <a:effectLst/>
                      </a:endParaRPr>
                    </a:p>
                    <a:p>
                      <a:pPr marL="0" lvl="0" algn="ctr" rtl="0">
                        <a:spcBef>
                          <a:spcPts val="0"/>
                        </a:spcBef>
                        <a:spcAft>
                          <a:spcPts val="0"/>
                        </a:spcAft>
                        <a:buNone/>
                      </a:pPr>
                      <a:endParaRPr lang="en-US" sz="1600">
                        <a:effectLst/>
                      </a:endParaRPr>
                    </a:p>
                    <a:p>
                      <a:pPr marL="0" lvl="0" algn="ctr" rtl="0">
                        <a:spcBef>
                          <a:spcPts val="0"/>
                        </a:spcBef>
                        <a:spcAft>
                          <a:spcPts val="0"/>
                        </a:spcAft>
                        <a:buNone/>
                      </a:pPr>
                      <a:endParaRPr lang="en-US" sz="1600">
                        <a:effectLst/>
                      </a:endParaRPr>
                    </a:p>
                    <a:p>
                      <a:pPr marL="0" lvl="0" algn="ctr" rtl="0">
                        <a:spcBef>
                          <a:spcPts val="0"/>
                        </a:spcBef>
                        <a:spcAft>
                          <a:spcPts val="0"/>
                        </a:spcAft>
                        <a:buNone/>
                      </a:pPr>
                      <a:endParaRPr lang="en-US" sz="1600">
                        <a:effectLst/>
                      </a:endParaRPr>
                    </a:p>
                    <a:p>
                      <a:pPr marL="0" lvl="0" algn="ctr" rtl="0">
                        <a:spcBef>
                          <a:spcPts val="0"/>
                        </a:spcBef>
                        <a:spcAft>
                          <a:spcPts val="0"/>
                        </a:spcAft>
                        <a:buNone/>
                      </a:pPr>
                      <a:endParaRPr lang="en-US" sz="1600">
                        <a:effectLst/>
                      </a:endParaRPr>
                    </a:p>
                    <a:p>
                      <a:pPr marL="0" lvl="0" algn="ctr" rtl="0">
                        <a:spcBef>
                          <a:spcPts val="0"/>
                        </a:spcBef>
                        <a:spcAft>
                          <a:spcPts val="0"/>
                        </a:spcAft>
                        <a:buNone/>
                      </a:pPr>
                      <a:r>
                        <a:rPr lang="en-US" sz="1600" kern="1200">
                          <a:effectLst/>
                        </a:rPr>
                        <a:t>Customer Age</a:t>
                      </a:r>
                      <a:endParaRPr lang="en-US" sz="1600"/>
                    </a:p>
                    <a:p>
                      <a:pPr marL="0" lvl="0" algn="ctr" rtl="0">
                        <a:spcBef>
                          <a:spcPts val="0"/>
                        </a:spcBef>
                        <a:spcAft>
                          <a:spcPts val="0"/>
                        </a:spcAft>
                        <a:buNone/>
                      </a:pPr>
                      <a:endParaRPr lang="en-US" sz="1600">
                        <a:effectLst/>
                      </a:endParaRPr>
                    </a:p>
                    <a:p>
                      <a:pPr marL="0" lvl="0" algn="ctr" rtl="0">
                        <a:spcBef>
                          <a:spcPts val="0"/>
                        </a:spcBef>
                        <a:spcAft>
                          <a:spcPts val="0"/>
                        </a:spcAft>
                        <a:buNone/>
                      </a:pPr>
                      <a:endParaRPr lang="en-US" sz="1600">
                        <a:effectLst/>
                      </a:endParaRPr>
                    </a:p>
                    <a:p>
                      <a:pPr marL="0" lvl="0" algn="ctr" rtl="0">
                        <a:spcBef>
                          <a:spcPts val="0"/>
                        </a:spcBef>
                        <a:spcAft>
                          <a:spcPts val="0"/>
                        </a:spcAft>
                        <a:buNone/>
                      </a:pPr>
                      <a:endParaRPr lang="en-US" sz="1600">
                        <a:effectLst/>
                      </a:endParaRPr>
                    </a:p>
                    <a:p>
                      <a:pPr marL="0" lvl="0" algn="ctr" rtl="0">
                        <a:spcBef>
                          <a:spcPts val="0"/>
                        </a:spcBef>
                        <a:spcAft>
                          <a:spcPts val="0"/>
                        </a:spcAft>
                        <a:buNone/>
                      </a:pPr>
                      <a:endParaRPr lang="en-US" sz="1600">
                        <a:effectLst/>
                      </a:endParaRPr>
                    </a:p>
                    <a:p>
                      <a:pPr marL="0" lvl="0" algn="ctr" rtl="0">
                        <a:spcBef>
                          <a:spcPts val="0"/>
                        </a:spcBef>
                        <a:spcAft>
                          <a:spcPts val="0"/>
                        </a:spcAft>
                        <a:buNone/>
                      </a:pPr>
                      <a:endParaRPr lang="en-US" sz="1600">
                        <a:effectLst/>
                      </a:endParaRPr>
                    </a:p>
                    <a:p>
                      <a:pPr marL="0" lvl="0" algn="ctr" rtl="0">
                        <a:spcBef>
                          <a:spcPts val="0"/>
                        </a:spcBef>
                        <a:spcAft>
                          <a:spcPts val="0"/>
                        </a:spcAft>
                        <a:buNone/>
                      </a:pPr>
                      <a:endParaRPr lang="en-US" sz="1600">
                        <a:effectLst/>
                      </a:endParaRPr>
                    </a:p>
                    <a:p>
                      <a:pPr marL="0" lvl="0" algn="ctr" rtl="0">
                        <a:spcBef>
                          <a:spcPts val="0"/>
                        </a:spcBef>
                        <a:spcAft>
                          <a:spcPts val="0"/>
                        </a:spcAft>
                        <a:buNone/>
                      </a:pPr>
                      <a:endParaRPr lang="en-US" sz="1600">
                        <a:effectLst/>
                      </a:endParaRPr>
                    </a:p>
                  </a:txBody>
                  <a:tcPr marL="61462" marR="61462" marT="30731" marB="3073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c>
                  <a:txBody>
                    <a:bodyPr/>
                    <a:lstStyle/>
                    <a:p>
                      <a:pPr marL="0" lvl="0" algn="l" rtl="0">
                        <a:spcBef>
                          <a:spcPts val="0"/>
                        </a:spcBef>
                        <a:spcAft>
                          <a:spcPts val="0"/>
                        </a:spcAft>
                        <a:buNone/>
                      </a:pPr>
                      <a:r>
                        <a:rPr lang="en-US" sz="1200" kern="1200" dirty="0">
                          <a:effectLst/>
                        </a:rPr>
                        <a:t>Total Trans Ct</a:t>
                      </a:r>
                      <a:endParaRPr lang="en-US" sz="1200" dirty="0"/>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c>
                  <a:txBody>
                    <a:bodyPr/>
                    <a:lstStyle/>
                    <a:p>
                      <a:pPr marL="0" lvl="0" algn="r" rtl="0">
                        <a:spcBef>
                          <a:spcPts val="0"/>
                        </a:spcBef>
                        <a:spcAft>
                          <a:spcPts val="0"/>
                        </a:spcAft>
                        <a:buNone/>
                      </a:pPr>
                      <a:r>
                        <a:rPr lang="en-US" sz="1200" kern="1200">
                          <a:effectLst/>
                        </a:rPr>
                        <a:t>0.068</a:t>
                      </a:r>
                      <a:endParaRPr lang="en-US" sz="1200"/>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1518383515"/>
                  </a:ext>
                </a:extLst>
              </a:tr>
              <a:tr h="253725">
                <a:tc vMerge="1">
                  <a:txBody>
                    <a:bodyPr/>
                    <a:lstStyle/>
                    <a:p>
                      <a:endParaRPr lang="en-US"/>
                    </a:p>
                  </a:txBody>
                  <a:tcPr/>
                </a:tc>
                <a:tc>
                  <a:txBody>
                    <a:bodyPr/>
                    <a:lstStyle/>
                    <a:p>
                      <a:pPr marL="0" lvl="0" algn="l" rtl="0">
                        <a:spcBef>
                          <a:spcPts val="0"/>
                        </a:spcBef>
                        <a:spcAft>
                          <a:spcPts val="0"/>
                        </a:spcAft>
                        <a:buNone/>
                      </a:pPr>
                      <a:r>
                        <a:rPr lang="en-US" sz="1600" kern="1200">
                          <a:effectLst/>
                        </a:rPr>
                        <a:t>Dependent count</a:t>
                      </a:r>
                      <a:endParaRPr lang="en-US" sz="1600">
                        <a:effectLst/>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c>
                  <a:txBody>
                    <a:bodyPr/>
                    <a:lstStyle/>
                    <a:p>
                      <a:pPr marL="0" lvl="0" algn="r" rtl="0">
                        <a:spcBef>
                          <a:spcPts val="0"/>
                        </a:spcBef>
                        <a:spcAft>
                          <a:spcPts val="0"/>
                        </a:spcAft>
                        <a:buNone/>
                      </a:pPr>
                      <a:r>
                        <a:rPr lang="en-US" sz="1600" kern="1200">
                          <a:effectLst/>
                        </a:rPr>
                        <a:t>0.122</a:t>
                      </a:r>
                      <a:endParaRPr lang="en-US" sz="1600"/>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1345605235"/>
                  </a:ext>
                </a:extLst>
              </a:tr>
              <a:tr h="253725">
                <a:tc vMerge="1">
                  <a:txBody>
                    <a:bodyPr/>
                    <a:lstStyle/>
                    <a:p>
                      <a:endParaRPr lang="en-US"/>
                    </a:p>
                  </a:txBody>
                  <a:tcPr/>
                </a:tc>
                <a:tc>
                  <a:txBody>
                    <a:bodyPr/>
                    <a:lstStyle/>
                    <a:p>
                      <a:pPr marL="0" lvl="0" algn="l" rtl="0">
                        <a:spcBef>
                          <a:spcPts val="0"/>
                        </a:spcBef>
                        <a:spcAft>
                          <a:spcPts val="0"/>
                        </a:spcAft>
                        <a:buNone/>
                      </a:pPr>
                      <a:r>
                        <a:rPr lang="en-US" sz="1600" b="1" kern="1200">
                          <a:solidFill>
                            <a:schemeClr val="accent1"/>
                          </a:solidFill>
                          <a:effectLst/>
                        </a:rPr>
                        <a:t>Months on book</a:t>
                      </a:r>
                      <a:endParaRPr lang="en-US" sz="1600" b="1">
                        <a:solidFill>
                          <a:schemeClr val="accent1"/>
                        </a:solidFill>
                        <a:effectLst/>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c>
                  <a:txBody>
                    <a:bodyPr/>
                    <a:lstStyle/>
                    <a:p>
                      <a:pPr marL="0" lvl="0" algn="r" rtl="0">
                        <a:spcBef>
                          <a:spcPts val="0"/>
                        </a:spcBef>
                        <a:spcAft>
                          <a:spcPts val="0"/>
                        </a:spcAft>
                        <a:buNone/>
                      </a:pPr>
                      <a:r>
                        <a:rPr lang="en-US" sz="1600" b="1" kern="1200">
                          <a:solidFill>
                            <a:schemeClr val="accent1"/>
                          </a:solidFill>
                          <a:effectLst/>
                        </a:rPr>
                        <a:t>0.789</a:t>
                      </a:r>
                      <a:endParaRPr lang="en-US" sz="1600"/>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1528244850"/>
                  </a:ext>
                </a:extLst>
              </a:tr>
              <a:tr h="362465">
                <a:tc vMerge="1">
                  <a:txBody>
                    <a:bodyPr/>
                    <a:lstStyle/>
                    <a:p>
                      <a:endParaRPr lang="en-US"/>
                    </a:p>
                  </a:txBody>
                  <a:tcPr/>
                </a:tc>
                <a:tc>
                  <a:txBody>
                    <a:bodyPr/>
                    <a:lstStyle/>
                    <a:p>
                      <a:pPr marL="0" lvl="0" algn="l" rtl="0">
                        <a:spcBef>
                          <a:spcPts val="0"/>
                        </a:spcBef>
                        <a:spcAft>
                          <a:spcPts val="0"/>
                        </a:spcAft>
                        <a:buNone/>
                      </a:pPr>
                      <a:r>
                        <a:rPr lang="en-US" sz="1600" kern="1200">
                          <a:effectLst/>
                        </a:rPr>
                        <a:t>Total Relationship Count</a:t>
                      </a:r>
                      <a:endParaRPr lang="en-US" sz="1600">
                        <a:effectLst/>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c>
                  <a:txBody>
                    <a:bodyPr/>
                    <a:lstStyle/>
                    <a:p>
                      <a:pPr marL="0" lvl="0" algn="r" rtl="0">
                        <a:spcBef>
                          <a:spcPts val="0"/>
                        </a:spcBef>
                        <a:spcAft>
                          <a:spcPts val="0"/>
                        </a:spcAft>
                        <a:buNone/>
                      </a:pPr>
                      <a:r>
                        <a:rPr lang="en-US" sz="1600" kern="1200">
                          <a:effectLst/>
                        </a:rPr>
                        <a:t>0.011</a:t>
                      </a:r>
                      <a:endParaRPr lang="en-US" sz="1600"/>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3729458521"/>
                  </a:ext>
                </a:extLst>
              </a:tr>
              <a:tr h="362465">
                <a:tc vMerge="1">
                  <a:txBody>
                    <a:bodyPr/>
                    <a:lstStyle/>
                    <a:p>
                      <a:endParaRPr lang="en-US"/>
                    </a:p>
                  </a:txBody>
                  <a:tcPr/>
                </a:tc>
                <a:tc>
                  <a:txBody>
                    <a:bodyPr/>
                    <a:lstStyle/>
                    <a:p>
                      <a:pPr marL="0" lvl="0" algn="l" rtl="0">
                        <a:spcBef>
                          <a:spcPts val="0"/>
                        </a:spcBef>
                        <a:spcAft>
                          <a:spcPts val="0"/>
                        </a:spcAft>
                        <a:buNone/>
                      </a:pPr>
                      <a:r>
                        <a:rPr lang="en-US" sz="1600" kern="1200">
                          <a:effectLst/>
                        </a:rPr>
                        <a:t>Months Inactive 12 mon</a:t>
                      </a:r>
                      <a:endParaRPr lang="en-US" sz="1600">
                        <a:effectLst/>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c>
                  <a:txBody>
                    <a:bodyPr/>
                    <a:lstStyle/>
                    <a:p>
                      <a:pPr marL="0" lvl="0" algn="r" rtl="0">
                        <a:spcBef>
                          <a:spcPts val="0"/>
                        </a:spcBef>
                        <a:spcAft>
                          <a:spcPts val="0"/>
                        </a:spcAft>
                        <a:buNone/>
                      </a:pPr>
                      <a:r>
                        <a:rPr lang="en-US" sz="1600" kern="1200">
                          <a:effectLst/>
                        </a:rPr>
                        <a:t>0.055</a:t>
                      </a:r>
                      <a:endParaRPr lang="en-US" sz="1600"/>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3696467764"/>
                  </a:ext>
                </a:extLst>
              </a:tr>
              <a:tr h="362465">
                <a:tc vMerge="1">
                  <a:txBody>
                    <a:bodyPr/>
                    <a:lstStyle/>
                    <a:p>
                      <a:endParaRPr lang="en-US"/>
                    </a:p>
                  </a:txBody>
                  <a:tcPr/>
                </a:tc>
                <a:tc>
                  <a:txBody>
                    <a:bodyPr/>
                    <a:lstStyle/>
                    <a:p>
                      <a:pPr marL="0" lvl="0" algn="l" rtl="0">
                        <a:spcBef>
                          <a:spcPts val="0"/>
                        </a:spcBef>
                        <a:spcAft>
                          <a:spcPts val="0"/>
                        </a:spcAft>
                        <a:buNone/>
                      </a:pPr>
                      <a:r>
                        <a:rPr lang="en-US" sz="1600" kern="1200">
                          <a:effectLst/>
                        </a:rPr>
                        <a:t>Contacts Count 12 mon</a:t>
                      </a:r>
                      <a:endParaRPr lang="en-US" sz="1600">
                        <a:effectLst/>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c>
                  <a:txBody>
                    <a:bodyPr/>
                    <a:lstStyle/>
                    <a:p>
                      <a:pPr marL="0" lvl="0" algn="r" rtl="0">
                        <a:spcBef>
                          <a:spcPts val="0"/>
                        </a:spcBef>
                        <a:spcAft>
                          <a:spcPts val="0"/>
                        </a:spcAft>
                        <a:buNone/>
                      </a:pPr>
                      <a:r>
                        <a:rPr lang="en-US" sz="1600" kern="1200">
                          <a:effectLst/>
                        </a:rPr>
                        <a:t>0.019</a:t>
                      </a:r>
                      <a:endParaRPr lang="en-US" sz="1600"/>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442161249"/>
                  </a:ext>
                </a:extLst>
              </a:tr>
              <a:tr h="253725">
                <a:tc vMerge="1">
                  <a:txBody>
                    <a:bodyPr/>
                    <a:lstStyle/>
                    <a:p>
                      <a:endParaRPr lang="en-US"/>
                    </a:p>
                  </a:txBody>
                  <a:tcPr/>
                </a:tc>
                <a:tc>
                  <a:txBody>
                    <a:bodyPr/>
                    <a:lstStyle/>
                    <a:p>
                      <a:pPr marL="0" lvl="0" algn="l" rtl="0">
                        <a:spcBef>
                          <a:spcPts val="0"/>
                        </a:spcBef>
                        <a:spcAft>
                          <a:spcPts val="0"/>
                        </a:spcAft>
                        <a:buNone/>
                      </a:pPr>
                      <a:r>
                        <a:rPr lang="en-US" sz="1600" kern="1200">
                          <a:effectLst/>
                        </a:rPr>
                        <a:t>Credit Limit</a:t>
                      </a:r>
                      <a:endParaRPr lang="en-US" sz="1600">
                        <a:effectLst/>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c>
                  <a:txBody>
                    <a:bodyPr/>
                    <a:lstStyle/>
                    <a:p>
                      <a:pPr marL="0" lvl="0" algn="r" rtl="0">
                        <a:spcBef>
                          <a:spcPts val="0"/>
                        </a:spcBef>
                        <a:spcAft>
                          <a:spcPts val="0"/>
                        </a:spcAft>
                        <a:buNone/>
                      </a:pPr>
                      <a:r>
                        <a:rPr lang="en-US" sz="1600" kern="1200">
                          <a:effectLst/>
                        </a:rPr>
                        <a:t>0.002</a:t>
                      </a:r>
                      <a:endParaRPr lang="en-US" sz="1600"/>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377162797"/>
                  </a:ext>
                </a:extLst>
              </a:tr>
              <a:tr h="253725">
                <a:tc vMerge="1">
                  <a:txBody>
                    <a:bodyPr/>
                    <a:lstStyle/>
                    <a:p>
                      <a:endParaRPr lang="en-US"/>
                    </a:p>
                  </a:txBody>
                  <a:tcPr/>
                </a:tc>
                <a:tc>
                  <a:txBody>
                    <a:bodyPr/>
                    <a:lstStyle/>
                    <a:p>
                      <a:pPr marL="0" lvl="0" algn="l" rtl="0">
                        <a:spcBef>
                          <a:spcPts val="0"/>
                        </a:spcBef>
                        <a:spcAft>
                          <a:spcPts val="0"/>
                        </a:spcAft>
                        <a:buNone/>
                      </a:pPr>
                      <a:r>
                        <a:rPr lang="en-US" sz="1600" kern="1200">
                          <a:effectLst/>
                        </a:rPr>
                        <a:t>Total Revolving Bal</a:t>
                      </a:r>
                      <a:endParaRPr lang="en-US" sz="1600">
                        <a:effectLst/>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c>
                  <a:txBody>
                    <a:bodyPr/>
                    <a:lstStyle/>
                    <a:p>
                      <a:pPr marL="0" lvl="0" algn="r" rtl="0">
                        <a:spcBef>
                          <a:spcPts val="0"/>
                        </a:spcBef>
                        <a:spcAft>
                          <a:spcPts val="0"/>
                        </a:spcAft>
                        <a:buNone/>
                      </a:pPr>
                      <a:r>
                        <a:rPr lang="en-US" sz="1600" kern="1200">
                          <a:effectLst/>
                        </a:rPr>
                        <a:t>0.019</a:t>
                      </a:r>
                      <a:endParaRPr lang="en-US" sz="1600"/>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3496249527"/>
                  </a:ext>
                </a:extLst>
              </a:tr>
              <a:tr h="253725">
                <a:tc vMerge="1">
                  <a:txBody>
                    <a:bodyPr/>
                    <a:lstStyle/>
                    <a:p>
                      <a:endParaRPr lang="en-US"/>
                    </a:p>
                  </a:txBody>
                  <a:tcPr/>
                </a:tc>
                <a:tc>
                  <a:txBody>
                    <a:bodyPr/>
                    <a:lstStyle/>
                    <a:p>
                      <a:pPr marL="0" lvl="0" algn="l" rtl="0">
                        <a:spcBef>
                          <a:spcPts val="0"/>
                        </a:spcBef>
                        <a:spcAft>
                          <a:spcPts val="0"/>
                        </a:spcAft>
                        <a:buNone/>
                      </a:pPr>
                      <a:r>
                        <a:rPr lang="en-US" sz="1600" kern="1200">
                          <a:effectLst/>
                        </a:rPr>
                        <a:t>Avg Open To Buy</a:t>
                      </a:r>
                      <a:endParaRPr lang="en-US" sz="1600">
                        <a:effectLst/>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c>
                  <a:txBody>
                    <a:bodyPr/>
                    <a:lstStyle/>
                    <a:p>
                      <a:pPr marL="0" lvl="0" algn="r" rtl="0">
                        <a:spcBef>
                          <a:spcPts val="0"/>
                        </a:spcBef>
                        <a:spcAft>
                          <a:spcPts val="0"/>
                        </a:spcAft>
                        <a:buNone/>
                      </a:pPr>
                      <a:r>
                        <a:rPr lang="en-US" sz="1600" kern="1200">
                          <a:effectLst/>
                        </a:rPr>
                        <a:t>0.001</a:t>
                      </a:r>
                      <a:endParaRPr lang="en-US" sz="1600"/>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3214448615"/>
                  </a:ext>
                </a:extLst>
              </a:tr>
              <a:tr h="362465">
                <a:tc vMerge="1">
                  <a:txBody>
                    <a:bodyPr/>
                    <a:lstStyle/>
                    <a:p>
                      <a:endParaRPr lang="en-US"/>
                    </a:p>
                  </a:txBody>
                  <a:tcPr/>
                </a:tc>
                <a:tc>
                  <a:txBody>
                    <a:bodyPr/>
                    <a:lstStyle/>
                    <a:p>
                      <a:pPr marL="0" lvl="0" algn="l" rtl="0">
                        <a:spcBef>
                          <a:spcPts val="0"/>
                        </a:spcBef>
                        <a:spcAft>
                          <a:spcPts val="0"/>
                        </a:spcAft>
                        <a:buNone/>
                      </a:pPr>
                      <a:r>
                        <a:rPr lang="en-US" sz="1600" kern="1200">
                          <a:effectLst/>
                        </a:rPr>
                        <a:t>Total Amt Chng Q4 Q1</a:t>
                      </a:r>
                      <a:endParaRPr lang="en-US" sz="1600">
                        <a:effectLst/>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c>
                  <a:txBody>
                    <a:bodyPr/>
                    <a:lstStyle/>
                    <a:p>
                      <a:pPr marL="0" lvl="0" algn="r" rtl="0">
                        <a:spcBef>
                          <a:spcPts val="0"/>
                        </a:spcBef>
                        <a:spcAft>
                          <a:spcPts val="0"/>
                        </a:spcAft>
                        <a:buNone/>
                      </a:pPr>
                      <a:r>
                        <a:rPr lang="en-US" sz="1600" kern="1200">
                          <a:effectLst/>
                        </a:rPr>
                        <a:t>0.062</a:t>
                      </a:r>
                      <a:endParaRPr lang="en-US" sz="1600"/>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3222975200"/>
                  </a:ext>
                </a:extLst>
              </a:tr>
              <a:tr h="253725">
                <a:tc vMerge="1">
                  <a:txBody>
                    <a:bodyPr/>
                    <a:lstStyle/>
                    <a:p>
                      <a:endParaRPr lang="en-US"/>
                    </a:p>
                  </a:txBody>
                  <a:tcPr/>
                </a:tc>
                <a:tc>
                  <a:txBody>
                    <a:bodyPr/>
                    <a:lstStyle/>
                    <a:p>
                      <a:pPr marL="0" lvl="0" algn="l" rtl="0">
                        <a:spcBef>
                          <a:spcPts val="0"/>
                        </a:spcBef>
                        <a:spcAft>
                          <a:spcPts val="0"/>
                        </a:spcAft>
                        <a:buNone/>
                      </a:pPr>
                      <a:r>
                        <a:rPr lang="en-US" sz="1600" kern="1200">
                          <a:effectLst/>
                        </a:rPr>
                        <a:t>Total Trans Amt</a:t>
                      </a:r>
                      <a:endParaRPr lang="en-US" sz="1600">
                        <a:effectLst/>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c>
                  <a:txBody>
                    <a:bodyPr/>
                    <a:lstStyle/>
                    <a:p>
                      <a:pPr marL="0" lvl="0" algn="r" rtl="0">
                        <a:spcBef>
                          <a:spcPts val="0"/>
                        </a:spcBef>
                        <a:spcAft>
                          <a:spcPts val="0"/>
                        </a:spcAft>
                        <a:buNone/>
                      </a:pPr>
                      <a:r>
                        <a:rPr lang="en-US" sz="1600" kern="1200">
                          <a:effectLst/>
                        </a:rPr>
                        <a:t>0.047</a:t>
                      </a:r>
                      <a:endParaRPr lang="en-US" sz="1600"/>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1382229670"/>
                  </a:ext>
                </a:extLst>
              </a:tr>
              <a:tr h="253725">
                <a:tc vMerge="1">
                  <a:txBody>
                    <a:bodyPr/>
                    <a:lstStyle/>
                    <a:p>
                      <a:endParaRPr lang="en-US"/>
                    </a:p>
                  </a:txBody>
                  <a:tcPr/>
                </a:tc>
                <a:tc>
                  <a:txBody>
                    <a:bodyPr/>
                    <a:lstStyle/>
                    <a:p>
                      <a:pPr marL="0" lvl="0" algn="l" rtl="0">
                        <a:spcBef>
                          <a:spcPts val="0"/>
                        </a:spcBef>
                        <a:spcAft>
                          <a:spcPts val="0"/>
                        </a:spcAft>
                        <a:buNone/>
                      </a:pPr>
                      <a:r>
                        <a:rPr lang="en-US" sz="1600" kern="1200" dirty="0">
                          <a:effectLst/>
                        </a:rPr>
                        <a:t>Total Ct Chng Q4 Q1</a:t>
                      </a:r>
                      <a:endParaRPr lang="en-US" sz="1600" dirty="0">
                        <a:effectLst/>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tc>
                  <a:txBody>
                    <a:bodyPr/>
                    <a:lstStyle/>
                    <a:p>
                      <a:pPr marL="0" lvl="0" algn="r" rtl="0">
                        <a:spcBef>
                          <a:spcPts val="0"/>
                        </a:spcBef>
                        <a:spcAft>
                          <a:spcPts val="0"/>
                        </a:spcAft>
                        <a:buNone/>
                      </a:pPr>
                      <a:r>
                        <a:rPr lang="en-US" sz="1600" kern="1200">
                          <a:effectLst/>
                        </a:rPr>
                        <a:t>0.012</a:t>
                      </a:r>
                      <a:endParaRPr lang="en-US" sz="1600"/>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7E7E7"/>
                    </a:solidFill>
                  </a:tcPr>
                </a:tc>
                <a:extLst>
                  <a:ext uri="{0D108BD9-81ED-4DB2-BD59-A6C34878D82A}">
                    <a16:rowId xmlns:a16="http://schemas.microsoft.com/office/drawing/2014/main" val="3788159948"/>
                  </a:ext>
                </a:extLst>
              </a:tr>
              <a:tr h="253725">
                <a:tc vMerge="1">
                  <a:txBody>
                    <a:bodyPr/>
                    <a:lstStyle/>
                    <a:p>
                      <a:endParaRPr lang="en-US"/>
                    </a:p>
                  </a:txBody>
                  <a:tcPr/>
                </a:tc>
                <a:tc>
                  <a:txBody>
                    <a:bodyPr/>
                    <a:lstStyle/>
                    <a:p>
                      <a:pPr marL="0" lvl="0" algn="l" rtl="0">
                        <a:spcBef>
                          <a:spcPts val="0"/>
                        </a:spcBef>
                        <a:spcAft>
                          <a:spcPts val="0"/>
                        </a:spcAft>
                        <a:buNone/>
                      </a:pPr>
                      <a:r>
                        <a:rPr lang="en-US" sz="1600" kern="1200">
                          <a:effectLst/>
                        </a:rPr>
                        <a:t>Avg Utilization Ratio</a:t>
                      </a:r>
                      <a:endParaRPr lang="en-US" sz="1600">
                        <a:effectLst/>
                      </a:endParaRPr>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tc>
                  <a:txBody>
                    <a:bodyPr/>
                    <a:lstStyle/>
                    <a:p>
                      <a:pPr marL="0" lvl="0" algn="r" rtl="0">
                        <a:spcBef>
                          <a:spcPts val="0"/>
                        </a:spcBef>
                        <a:spcAft>
                          <a:spcPts val="0"/>
                        </a:spcAft>
                        <a:buNone/>
                      </a:pPr>
                      <a:r>
                        <a:rPr lang="en-US" sz="1600" kern="1200">
                          <a:effectLst/>
                        </a:rPr>
                        <a:t>0.007</a:t>
                      </a:r>
                      <a:endParaRPr lang="en-US" sz="1600"/>
                    </a:p>
                  </a:txBody>
                  <a:tcPr marL="61462" marR="61462" marT="30731" marB="30731"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BCBCB"/>
                    </a:solidFill>
                  </a:tcPr>
                </a:tc>
                <a:extLst>
                  <a:ext uri="{0D108BD9-81ED-4DB2-BD59-A6C34878D82A}">
                    <a16:rowId xmlns:a16="http://schemas.microsoft.com/office/drawing/2014/main" val="2341438777"/>
                  </a:ext>
                </a:extLst>
              </a:tr>
            </a:tbl>
          </a:graphicData>
        </a:graphic>
      </p:graphicFrame>
      <p:sp>
        <p:nvSpPr>
          <p:cNvPr id="6" name="Rectangle 5">
            <a:extLst>
              <a:ext uri="{FF2B5EF4-FFF2-40B4-BE49-F238E27FC236}">
                <a16:creationId xmlns:a16="http://schemas.microsoft.com/office/drawing/2014/main" id="{8AA7ED4D-6A25-477F-8BBD-AA5B7EE2AF03}"/>
              </a:ext>
            </a:extLst>
          </p:cNvPr>
          <p:cNvSpPr/>
          <p:nvPr/>
        </p:nvSpPr>
        <p:spPr>
          <a:xfrm>
            <a:off x="1278330" y="2162406"/>
            <a:ext cx="3697744" cy="769441"/>
          </a:xfrm>
          <a:prstGeom prst="rect">
            <a:avLst/>
          </a:prstGeom>
        </p:spPr>
        <p:txBody>
          <a:bodyPr wrap="square">
            <a:spAutoFit/>
          </a:bodyPr>
          <a:lstStyle/>
          <a:p>
            <a:r>
              <a:rPr lang="en-US" sz="2200" b="1"/>
              <a:t>Association with Other Variables- Correlation</a:t>
            </a:r>
          </a:p>
        </p:txBody>
      </p:sp>
    </p:spTree>
    <p:extLst>
      <p:ext uri="{BB962C8B-B14F-4D97-AF65-F5344CB8AC3E}">
        <p14:creationId xmlns:p14="http://schemas.microsoft.com/office/powerpoint/2010/main" val="4081951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DBFC-7CF8-41DB-B608-F948765C6475}"/>
              </a:ext>
            </a:extLst>
          </p:cNvPr>
          <p:cNvSpPr>
            <a:spLocks noGrp="1"/>
          </p:cNvSpPr>
          <p:nvPr>
            <p:ph type="title"/>
          </p:nvPr>
        </p:nvSpPr>
        <p:spPr/>
        <p:txBody>
          <a:bodyPr>
            <a:normAutofit fontScale="90000"/>
          </a:bodyPr>
          <a:lstStyle/>
          <a:p>
            <a:pPr>
              <a:lnSpc>
                <a:spcPct val="150000"/>
              </a:lnSpc>
            </a:pPr>
            <a:r>
              <a:rPr lang="en-US" sz="4400" dirty="0"/>
              <a:t>8: Customer Age -</a:t>
            </a:r>
            <a:r>
              <a:rPr lang="en-US" sz="4400" dirty="0">
                <a:ea typeface="+mj-lt"/>
                <a:cs typeface="+mj-lt"/>
              </a:rPr>
              <a:t> Summary</a:t>
            </a:r>
            <a:r>
              <a:rPr lang="en-US" sz="4400" dirty="0"/>
              <a:t> </a:t>
            </a:r>
            <a:br>
              <a:rPr lang="en-US" dirty="0"/>
            </a:br>
            <a:r>
              <a:rPr lang="en-US" sz="2200" dirty="0"/>
              <a:t>by Akul Jain</a:t>
            </a:r>
            <a:endParaRPr lang="en-US" sz="2700" dirty="0"/>
          </a:p>
        </p:txBody>
      </p:sp>
      <p:sp>
        <p:nvSpPr>
          <p:cNvPr id="4" name="Content Placeholder 3">
            <a:extLst>
              <a:ext uri="{FF2B5EF4-FFF2-40B4-BE49-F238E27FC236}">
                <a16:creationId xmlns:a16="http://schemas.microsoft.com/office/drawing/2014/main" id="{700E9DD8-E82F-4C2F-82B8-460D9897F7A2}"/>
              </a:ext>
            </a:extLst>
          </p:cNvPr>
          <p:cNvSpPr>
            <a:spLocks noGrp="1"/>
          </p:cNvSpPr>
          <p:nvPr>
            <p:ph idx="1"/>
          </p:nvPr>
        </p:nvSpPr>
        <p:spPr>
          <a:xfrm>
            <a:off x="1241054" y="1993182"/>
            <a:ext cx="10202173" cy="3760891"/>
          </a:xfrm>
        </p:spPr>
        <p:txBody>
          <a:bodyPr vert="horz" lIns="0" tIns="45720" rIns="0" bIns="45720" rtlCol="0" anchor="t">
            <a:normAutofit/>
          </a:bodyPr>
          <a:lstStyle/>
          <a:p>
            <a:pPr>
              <a:buSzPct val="104000"/>
              <a:buFont typeface="Wingdings" panose="020B0604020202020204" pitchFamily="34" charset="0"/>
              <a:buChar char="§"/>
            </a:pPr>
            <a:r>
              <a:rPr lang="en-US" dirty="0"/>
              <a:t>   It is highly likely that if customer age is more than 70, so attrited customer  percentage  would be less.</a:t>
            </a:r>
          </a:p>
          <a:p>
            <a:pPr>
              <a:buSzPct val="104000"/>
              <a:buFont typeface="Wingdings" panose="020B0604020202020204" pitchFamily="34" charset="0"/>
              <a:buChar char="§"/>
            </a:pPr>
            <a:r>
              <a:rPr lang="en-US" dirty="0"/>
              <a:t> </a:t>
            </a:r>
            <a:r>
              <a:rPr lang="en-US" dirty="0">
                <a:ea typeface="+mn-lt"/>
                <a:cs typeface="+mn-lt"/>
              </a:rPr>
              <a:t>The number of attrited customers are more in the age of between 45 to 50 </a:t>
            </a:r>
            <a:r>
              <a:rPr lang="en-US" dirty="0"/>
              <a:t>.</a:t>
            </a:r>
          </a:p>
          <a:p>
            <a:pPr>
              <a:buFont typeface="Wingdings" panose="020B0604020202020204" pitchFamily="34" charset="0"/>
              <a:buChar char="§"/>
            </a:pPr>
            <a:r>
              <a:rPr lang="en-US" dirty="0"/>
              <a:t> </a:t>
            </a:r>
            <a:r>
              <a:rPr lang="en-US" dirty="0">
                <a:ea typeface="+mn-lt"/>
                <a:cs typeface="+mn-lt"/>
              </a:rPr>
              <a:t>The highest Correlations with the </a:t>
            </a:r>
            <a:r>
              <a:rPr lang="en-US" b="1" dirty="0">
                <a:ea typeface="+mn-lt"/>
                <a:cs typeface="+mn-lt"/>
              </a:rPr>
              <a:t>month of book variable</a:t>
            </a:r>
            <a:r>
              <a:rPr lang="en-US" dirty="0">
                <a:ea typeface="+mn-lt"/>
                <a:cs typeface="+mn-lt"/>
              </a:rPr>
              <a:t> is </a:t>
            </a:r>
            <a:r>
              <a:rPr lang="en-US" b="1" dirty="0">
                <a:ea typeface="+mn-lt"/>
                <a:cs typeface="+mn-lt"/>
              </a:rPr>
              <a:t>0.789</a:t>
            </a:r>
            <a:r>
              <a:rPr lang="en-US" dirty="0">
                <a:ea typeface="+mn-lt"/>
                <a:cs typeface="+mn-lt"/>
              </a:rPr>
              <a:t>. The remaining all other   variables are </a:t>
            </a:r>
            <a:r>
              <a:rPr lang="en-US" b="1" dirty="0">
                <a:ea typeface="+mn-lt"/>
                <a:cs typeface="+mn-lt"/>
              </a:rPr>
              <a:t>weak</a:t>
            </a:r>
            <a:r>
              <a:rPr lang="en-US" dirty="0">
                <a:ea typeface="+mn-lt"/>
                <a:cs typeface="+mn-lt"/>
              </a:rPr>
              <a:t>. </a:t>
            </a:r>
          </a:p>
          <a:p>
            <a:pPr>
              <a:buFont typeface="Wingdings" panose="020B0604020202020204" pitchFamily="34" charset="0"/>
              <a:buChar char="§"/>
            </a:pPr>
            <a:r>
              <a:rPr lang="en-US" b="1" dirty="0">
                <a:ea typeface="+mn-lt"/>
                <a:cs typeface="+mn-lt"/>
              </a:rPr>
              <a:t>24.7%</a:t>
            </a:r>
            <a:r>
              <a:rPr lang="en-US" dirty="0">
                <a:ea typeface="+mn-lt"/>
                <a:cs typeface="+mn-lt"/>
              </a:rPr>
              <a:t> of the attrited customers are from the 45 to 50 age group. Which is highest in among all rest of the age groups. </a:t>
            </a:r>
          </a:p>
          <a:p>
            <a:pPr>
              <a:buFont typeface="Wingdings" panose="020B0604020202020204" pitchFamily="34" charset="0"/>
              <a:buChar char="§"/>
            </a:pPr>
            <a:endParaRPr lang="en-US" dirty="0">
              <a:ea typeface="+mn-lt"/>
              <a:cs typeface="+mn-lt"/>
            </a:endParaRPr>
          </a:p>
          <a:p>
            <a:pPr>
              <a:buFont typeface="Wingdings" panose="020B0604020202020204" pitchFamily="34" charset="0"/>
              <a:buChar char="§"/>
            </a:pPr>
            <a:endParaRPr lang="en-US" dirty="0"/>
          </a:p>
          <a:p>
            <a:pPr>
              <a:buFont typeface="Wingdings" panose="020B0604020202020204" pitchFamily="34" charset="0"/>
              <a:buChar char="§"/>
            </a:pPr>
            <a:endParaRPr lang="en-US" dirty="0"/>
          </a:p>
          <a:p>
            <a:pPr>
              <a:buFont typeface="Wingdings" panose="020B0604020202020204" pitchFamily="34" charset="0"/>
              <a:buChar char="§"/>
            </a:pPr>
            <a:endParaRPr lang="en-US" dirty="0"/>
          </a:p>
          <a:p>
            <a:pPr>
              <a:buFont typeface="Wingdings" panose="020B0604020202020204" pitchFamily="34" charset="0"/>
              <a:buChar char="§"/>
            </a:pPr>
            <a:endParaRPr lang="en-US" dirty="0"/>
          </a:p>
          <a:p>
            <a:pPr>
              <a:buFont typeface="Wingdings" panose="020B0604020202020204" pitchFamily="34" charset="0"/>
              <a:buChar char="§"/>
            </a:pPr>
            <a:endParaRPr lang="en-US" dirty="0"/>
          </a:p>
          <a:p>
            <a:pPr>
              <a:buFont typeface="Wingdings" panose="020B0604020202020204" pitchFamily="34" charset="0"/>
              <a:buChar char="§"/>
            </a:pPr>
            <a:endParaRPr lang="en-US" dirty="0"/>
          </a:p>
          <a:p>
            <a:pPr>
              <a:buFont typeface="Wingdings" panose="020B0604020202020204" pitchFamily="34" charset="0"/>
              <a:buChar char="§"/>
            </a:pPr>
            <a:endParaRPr lang="en-US" dirty="0"/>
          </a:p>
          <a:p>
            <a:pPr>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7845377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DBFC-7CF8-41DB-B608-F948765C6475}"/>
              </a:ext>
            </a:extLst>
          </p:cNvPr>
          <p:cNvSpPr>
            <a:spLocks noGrp="1"/>
          </p:cNvSpPr>
          <p:nvPr>
            <p:ph type="title"/>
          </p:nvPr>
        </p:nvSpPr>
        <p:spPr/>
        <p:txBody>
          <a:bodyPr>
            <a:normAutofit/>
          </a:bodyPr>
          <a:lstStyle/>
          <a:p>
            <a:r>
              <a:rPr lang="en-US" sz="4000" dirty="0"/>
              <a:t>Model Recommendation</a:t>
            </a:r>
          </a:p>
        </p:txBody>
      </p:sp>
      <p:sp>
        <p:nvSpPr>
          <p:cNvPr id="3" name="Content Placeholder 2">
            <a:extLst>
              <a:ext uri="{FF2B5EF4-FFF2-40B4-BE49-F238E27FC236}">
                <a16:creationId xmlns:a16="http://schemas.microsoft.com/office/drawing/2014/main" id="{0780C6D9-351A-4CBE-96F3-E191FFB9F277}"/>
              </a:ext>
            </a:extLst>
          </p:cNvPr>
          <p:cNvSpPr>
            <a:spLocks noGrp="1"/>
          </p:cNvSpPr>
          <p:nvPr>
            <p:ph idx="1"/>
          </p:nvPr>
        </p:nvSpPr>
        <p:spPr>
          <a:xfrm>
            <a:off x="1097280" y="2049517"/>
            <a:ext cx="10058400" cy="4330262"/>
          </a:xfrm>
        </p:spPr>
        <p:txBody>
          <a:bodyPr vert="horz" lIns="0" tIns="45720" rIns="0" bIns="45720" rtlCol="0" anchor="t">
            <a:normAutofit/>
          </a:bodyPr>
          <a:lstStyle/>
          <a:p>
            <a:pPr>
              <a:lnSpc>
                <a:spcPct val="80000"/>
              </a:lnSpc>
            </a:pPr>
            <a:r>
              <a:rPr lang="en-US" dirty="0"/>
              <a:t> We recommend following machine learning models to be used to provide a solution :</a:t>
            </a:r>
          </a:p>
          <a:p>
            <a:pPr lvl="1">
              <a:lnSpc>
                <a:spcPct val="80000"/>
              </a:lnSpc>
              <a:spcBef>
                <a:spcPts val="1200"/>
              </a:spcBef>
              <a:spcAft>
                <a:spcPts val="200"/>
              </a:spcAft>
              <a:buClr>
                <a:schemeClr val="accent1"/>
              </a:buClr>
              <a:buSzPct val="100000"/>
              <a:buFont typeface="Arial" panose="020B0604020202020204" pitchFamily="34" charset="0"/>
              <a:buChar char="•"/>
            </a:pPr>
            <a:r>
              <a:rPr lang="en-US" sz="1900" dirty="0"/>
              <a:t>Deep Learning</a:t>
            </a:r>
          </a:p>
          <a:p>
            <a:pPr lvl="1">
              <a:lnSpc>
                <a:spcPct val="80000"/>
              </a:lnSpc>
              <a:spcBef>
                <a:spcPts val="1200"/>
              </a:spcBef>
              <a:spcAft>
                <a:spcPts val="200"/>
              </a:spcAft>
              <a:buClr>
                <a:schemeClr val="accent1"/>
              </a:buClr>
              <a:buSzPct val="100000"/>
              <a:buFont typeface="Arial" panose="020B0604020202020204" pitchFamily="34" charset="0"/>
              <a:buChar char="•"/>
            </a:pPr>
            <a:r>
              <a:rPr lang="en-US" sz="1900" dirty="0"/>
              <a:t>Gradient Boosted Tree</a:t>
            </a:r>
          </a:p>
          <a:p>
            <a:pPr lvl="1">
              <a:lnSpc>
                <a:spcPct val="80000"/>
              </a:lnSpc>
              <a:spcBef>
                <a:spcPts val="1200"/>
              </a:spcBef>
              <a:spcAft>
                <a:spcPts val="200"/>
              </a:spcAft>
              <a:buClr>
                <a:schemeClr val="accent1"/>
              </a:buClr>
              <a:buSzPct val="100000"/>
              <a:buFont typeface="Arial" panose="020B0604020202020204" pitchFamily="34" charset="0"/>
              <a:buChar char="•"/>
            </a:pPr>
            <a:r>
              <a:rPr lang="en-US" sz="1900" dirty="0"/>
              <a:t>Decision Tree</a:t>
            </a:r>
          </a:p>
          <a:p>
            <a:pPr lvl="1">
              <a:lnSpc>
                <a:spcPct val="80000"/>
              </a:lnSpc>
              <a:spcBef>
                <a:spcPts val="1200"/>
              </a:spcBef>
              <a:spcAft>
                <a:spcPts val="200"/>
              </a:spcAft>
              <a:buClr>
                <a:schemeClr val="accent1"/>
              </a:buClr>
              <a:buSzPct val="100000"/>
              <a:buFont typeface="Arial" panose="020B0604020202020204" pitchFamily="34" charset="0"/>
              <a:buChar char="•"/>
            </a:pPr>
            <a:r>
              <a:rPr lang="en-US" sz="1900" dirty="0"/>
              <a:t>Logistic Regression</a:t>
            </a:r>
            <a:br>
              <a:rPr lang="en-US" sz="1900" dirty="0"/>
            </a:br>
            <a:endParaRPr lang="en-US" sz="1900" dirty="0"/>
          </a:p>
          <a:p>
            <a:pPr marL="201168" lvl="1" indent="0">
              <a:buNone/>
            </a:pPr>
            <a:endParaRPr lang="en-US" sz="1600" dirty="0"/>
          </a:p>
        </p:txBody>
      </p:sp>
    </p:spTree>
    <p:extLst>
      <p:ext uri="{BB962C8B-B14F-4D97-AF65-F5344CB8AC3E}">
        <p14:creationId xmlns:p14="http://schemas.microsoft.com/office/powerpoint/2010/main" val="4240972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DBFC-7CF8-41DB-B608-F948765C6475}"/>
              </a:ext>
            </a:extLst>
          </p:cNvPr>
          <p:cNvSpPr>
            <a:spLocks noGrp="1"/>
          </p:cNvSpPr>
          <p:nvPr>
            <p:ph type="title"/>
          </p:nvPr>
        </p:nvSpPr>
        <p:spPr/>
        <p:txBody>
          <a:bodyPr>
            <a:normAutofit/>
          </a:bodyPr>
          <a:lstStyle/>
          <a:p>
            <a:r>
              <a:rPr lang="en-US" sz="4000" dirty="0"/>
              <a:t>Variables Recommendation</a:t>
            </a:r>
          </a:p>
        </p:txBody>
      </p:sp>
      <p:sp>
        <p:nvSpPr>
          <p:cNvPr id="3" name="Content Placeholder 2">
            <a:extLst>
              <a:ext uri="{FF2B5EF4-FFF2-40B4-BE49-F238E27FC236}">
                <a16:creationId xmlns:a16="http://schemas.microsoft.com/office/drawing/2014/main" id="{0780C6D9-351A-4CBE-96F3-E191FFB9F277}"/>
              </a:ext>
            </a:extLst>
          </p:cNvPr>
          <p:cNvSpPr>
            <a:spLocks noGrp="1"/>
          </p:cNvSpPr>
          <p:nvPr>
            <p:ph idx="1"/>
          </p:nvPr>
        </p:nvSpPr>
        <p:spPr>
          <a:xfrm>
            <a:off x="1097280" y="2049517"/>
            <a:ext cx="10058400" cy="4330262"/>
          </a:xfrm>
        </p:spPr>
        <p:txBody>
          <a:bodyPr vert="horz" lIns="0" tIns="45720" rIns="0" bIns="45720" rtlCol="0" anchor="t">
            <a:noAutofit/>
          </a:bodyPr>
          <a:lstStyle/>
          <a:p>
            <a:pPr marL="0" lvl="1" indent="0">
              <a:lnSpc>
                <a:spcPct val="80000"/>
              </a:lnSpc>
              <a:spcBef>
                <a:spcPts val="1200"/>
              </a:spcBef>
              <a:spcAft>
                <a:spcPts val="200"/>
              </a:spcAft>
              <a:buClr>
                <a:schemeClr val="accent1"/>
              </a:buClr>
              <a:buSzPct val="100000"/>
              <a:buNone/>
            </a:pPr>
            <a:r>
              <a:rPr lang="en-US" sz="1900" dirty="0"/>
              <a:t>We recommend following  9 variables to be used to build a model :</a:t>
            </a:r>
          </a:p>
          <a:p>
            <a:pPr marL="274320" lvl="2" indent="-91440">
              <a:lnSpc>
                <a:spcPct val="80000"/>
              </a:lnSpc>
              <a:spcBef>
                <a:spcPts val="1200"/>
              </a:spcBef>
              <a:spcAft>
                <a:spcPts val="200"/>
              </a:spcAft>
              <a:buClr>
                <a:schemeClr val="accent1"/>
              </a:buClr>
              <a:buSzPct val="100000"/>
              <a:buFont typeface="Arial" panose="020B0604020202020204" pitchFamily="34" charset="0"/>
              <a:buChar char="•"/>
            </a:pPr>
            <a:r>
              <a:rPr lang="en-US" sz="1900" dirty="0"/>
              <a:t> Gender </a:t>
            </a:r>
          </a:p>
          <a:p>
            <a:pPr marL="274320" lvl="2" indent="-91440">
              <a:lnSpc>
                <a:spcPct val="80000"/>
              </a:lnSpc>
              <a:spcBef>
                <a:spcPts val="1200"/>
              </a:spcBef>
              <a:spcAft>
                <a:spcPts val="200"/>
              </a:spcAft>
              <a:buClr>
                <a:schemeClr val="accent1"/>
              </a:buClr>
              <a:buSzPct val="100000"/>
              <a:buFont typeface="Arial" panose="020B0604020202020204" pitchFamily="34" charset="0"/>
              <a:buChar char="•"/>
            </a:pPr>
            <a:r>
              <a:rPr lang="en-US" sz="1900" dirty="0"/>
              <a:t> Total Relationship Count</a:t>
            </a:r>
          </a:p>
          <a:p>
            <a:pPr marL="274320" lvl="2" indent="-91440">
              <a:lnSpc>
                <a:spcPct val="80000"/>
              </a:lnSpc>
              <a:spcBef>
                <a:spcPts val="1200"/>
              </a:spcBef>
              <a:spcAft>
                <a:spcPts val="200"/>
              </a:spcAft>
              <a:buClr>
                <a:schemeClr val="accent1"/>
              </a:buClr>
              <a:buSzPct val="100000"/>
              <a:buFont typeface="Arial" panose="020B0604020202020204" pitchFamily="34" charset="0"/>
              <a:buChar char="•"/>
            </a:pPr>
            <a:r>
              <a:rPr lang="en-US" sz="1900" dirty="0"/>
              <a:t> Months Inactive 12 mon</a:t>
            </a:r>
          </a:p>
          <a:p>
            <a:pPr marL="274320" lvl="2" indent="-91440">
              <a:lnSpc>
                <a:spcPct val="80000"/>
              </a:lnSpc>
              <a:spcBef>
                <a:spcPts val="1200"/>
              </a:spcBef>
              <a:spcAft>
                <a:spcPts val="200"/>
              </a:spcAft>
              <a:buClr>
                <a:schemeClr val="accent1"/>
              </a:buClr>
              <a:buSzPct val="100000"/>
              <a:buFont typeface="Arial" panose="020B0604020202020204" pitchFamily="34" charset="0"/>
              <a:buChar char="•"/>
            </a:pPr>
            <a:r>
              <a:rPr lang="en-US" sz="1900" dirty="0"/>
              <a:t> Contacts Count 12 mon</a:t>
            </a:r>
          </a:p>
          <a:p>
            <a:pPr marL="274320" lvl="2" indent="-91440">
              <a:lnSpc>
                <a:spcPct val="80000"/>
              </a:lnSpc>
              <a:spcBef>
                <a:spcPts val="1200"/>
              </a:spcBef>
              <a:spcAft>
                <a:spcPts val="200"/>
              </a:spcAft>
              <a:buClr>
                <a:schemeClr val="accent1"/>
              </a:buClr>
              <a:buSzPct val="100000"/>
              <a:buFont typeface="Arial" panose="020B0604020202020204" pitchFamily="34" charset="0"/>
              <a:buChar char="•"/>
            </a:pPr>
            <a:r>
              <a:rPr lang="en-US" sz="1900" dirty="0"/>
              <a:t> Credit Limit</a:t>
            </a:r>
          </a:p>
          <a:p>
            <a:pPr marL="274320" lvl="2" indent="-91440">
              <a:lnSpc>
                <a:spcPct val="80000"/>
              </a:lnSpc>
              <a:spcBef>
                <a:spcPts val="1200"/>
              </a:spcBef>
              <a:spcAft>
                <a:spcPts val="200"/>
              </a:spcAft>
              <a:buClr>
                <a:schemeClr val="accent1"/>
              </a:buClr>
              <a:buSzPct val="100000"/>
              <a:buFont typeface="Arial" panose="020B0604020202020204" pitchFamily="34" charset="0"/>
              <a:buChar char="•"/>
            </a:pPr>
            <a:r>
              <a:rPr lang="en-US" sz="1900" dirty="0"/>
              <a:t> Total Revolving Bal</a:t>
            </a:r>
          </a:p>
          <a:p>
            <a:pPr marL="274320" lvl="2" indent="-91440">
              <a:lnSpc>
                <a:spcPct val="80000"/>
              </a:lnSpc>
              <a:spcBef>
                <a:spcPts val="1200"/>
              </a:spcBef>
              <a:spcAft>
                <a:spcPts val="200"/>
              </a:spcAft>
              <a:buClr>
                <a:schemeClr val="accent1"/>
              </a:buClr>
              <a:buSzPct val="100000"/>
              <a:buFont typeface="Arial" panose="020B0604020202020204" pitchFamily="34" charset="0"/>
              <a:buChar char="•"/>
            </a:pPr>
            <a:r>
              <a:rPr lang="en-US" sz="1900" dirty="0"/>
              <a:t> Total Trans Ct</a:t>
            </a:r>
          </a:p>
          <a:p>
            <a:pPr marL="274320" lvl="2" indent="-91440">
              <a:lnSpc>
                <a:spcPct val="80000"/>
              </a:lnSpc>
              <a:spcBef>
                <a:spcPts val="1200"/>
              </a:spcBef>
              <a:spcAft>
                <a:spcPts val="200"/>
              </a:spcAft>
              <a:buClr>
                <a:schemeClr val="accent1"/>
              </a:buClr>
              <a:buSzPct val="100000"/>
              <a:buFont typeface="Arial" panose="020B0604020202020204" pitchFamily="34" charset="0"/>
              <a:buChar char="•"/>
            </a:pPr>
            <a:r>
              <a:rPr lang="en-US" sz="1900" dirty="0"/>
              <a:t> Total Ct Chng Q4 Q1</a:t>
            </a:r>
          </a:p>
          <a:p>
            <a:pPr marL="274320" lvl="2" indent="-91440">
              <a:lnSpc>
                <a:spcPct val="80000"/>
              </a:lnSpc>
              <a:spcBef>
                <a:spcPts val="1200"/>
              </a:spcBef>
              <a:spcAft>
                <a:spcPts val="200"/>
              </a:spcAft>
              <a:buClr>
                <a:schemeClr val="accent1"/>
              </a:buClr>
              <a:buSzPct val="100000"/>
              <a:buFont typeface="Arial" panose="020B0604020202020204" pitchFamily="34" charset="0"/>
              <a:buChar char="•"/>
            </a:pPr>
            <a:r>
              <a:rPr lang="en-US" sz="1900" dirty="0"/>
              <a:t> Avg Utilization Ratio</a:t>
            </a:r>
          </a:p>
          <a:p>
            <a:pPr marL="201168" lvl="1" indent="0">
              <a:lnSpc>
                <a:spcPct val="80000"/>
              </a:lnSpc>
              <a:buNone/>
            </a:pPr>
            <a:endParaRPr lang="en-US" sz="1900" dirty="0"/>
          </a:p>
        </p:txBody>
      </p:sp>
    </p:spTree>
    <p:extLst>
      <p:ext uri="{BB962C8B-B14F-4D97-AF65-F5344CB8AC3E}">
        <p14:creationId xmlns:p14="http://schemas.microsoft.com/office/powerpoint/2010/main" val="39842657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DBFC-7CF8-41DB-B608-F948765C6475}"/>
              </a:ext>
            </a:extLst>
          </p:cNvPr>
          <p:cNvSpPr>
            <a:spLocks noGrp="1"/>
          </p:cNvSpPr>
          <p:nvPr>
            <p:ph type="title"/>
          </p:nvPr>
        </p:nvSpPr>
        <p:spPr/>
        <p:txBody>
          <a:bodyPr>
            <a:normAutofit/>
          </a:bodyPr>
          <a:lstStyle/>
          <a:p>
            <a:r>
              <a:rPr lang="en-US" sz="4000" dirty="0"/>
              <a:t>Group Summary</a:t>
            </a:r>
          </a:p>
        </p:txBody>
      </p:sp>
      <p:sp>
        <p:nvSpPr>
          <p:cNvPr id="3" name="Content Placeholder 2">
            <a:extLst>
              <a:ext uri="{FF2B5EF4-FFF2-40B4-BE49-F238E27FC236}">
                <a16:creationId xmlns:a16="http://schemas.microsoft.com/office/drawing/2014/main" id="{0780C6D9-351A-4CBE-96F3-E191FFB9F277}"/>
              </a:ext>
            </a:extLst>
          </p:cNvPr>
          <p:cNvSpPr>
            <a:spLocks noGrp="1"/>
          </p:cNvSpPr>
          <p:nvPr>
            <p:ph idx="1"/>
          </p:nvPr>
        </p:nvSpPr>
        <p:spPr>
          <a:xfrm>
            <a:off x="1097280" y="2062217"/>
            <a:ext cx="10058400" cy="4330262"/>
          </a:xfrm>
        </p:spPr>
        <p:txBody>
          <a:bodyPr vert="horz" lIns="0" tIns="45720" rIns="0" bIns="45720" rtlCol="0" anchor="t">
            <a:noAutofit/>
          </a:bodyPr>
          <a:lstStyle/>
          <a:p>
            <a:pPr marL="342900" lvl="1" indent="-342900">
              <a:lnSpc>
                <a:spcPct val="80000"/>
              </a:lnSpc>
              <a:spcBef>
                <a:spcPts val="1200"/>
              </a:spcBef>
              <a:spcAft>
                <a:spcPts val="200"/>
              </a:spcAft>
              <a:buClr>
                <a:schemeClr val="accent1"/>
              </a:buClr>
              <a:buSzPct val="100000"/>
              <a:buFont typeface="Arial" panose="020B0604020202020204" pitchFamily="34" charset="0"/>
              <a:buChar char="•"/>
            </a:pPr>
            <a:r>
              <a:rPr lang="en-US" sz="1900" dirty="0"/>
              <a:t>87% of the attrited customers contacted the bank between 2-4 times.</a:t>
            </a:r>
          </a:p>
          <a:p>
            <a:pPr marL="342900" lvl="1" indent="-342900">
              <a:lnSpc>
                <a:spcPct val="80000"/>
              </a:lnSpc>
              <a:spcBef>
                <a:spcPts val="1200"/>
              </a:spcBef>
              <a:spcAft>
                <a:spcPts val="200"/>
              </a:spcAft>
              <a:buClr>
                <a:schemeClr val="accent1"/>
              </a:buClr>
              <a:buSzPct val="100000"/>
              <a:buFont typeface="Arial" panose="020B0604020202020204" pitchFamily="34" charset="0"/>
              <a:buChar char="•"/>
            </a:pPr>
            <a:r>
              <a:rPr lang="en-US" sz="1900" dirty="0"/>
              <a:t>All the customers contacting bank for more than 5 times attrited.</a:t>
            </a:r>
          </a:p>
          <a:p>
            <a:pPr marL="342900" lvl="1" indent="-342900">
              <a:lnSpc>
                <a:spcPct val="80000"/>
              </a:lnSpc>
              <a:spcBef>
                <a:spcPts val="1200"/>
              </a:spcBef>
              <a:spcAft>
                <a:spcPts val="200"/>
              </a:spcAft>
              <a:buClr>
                <a:schemeClr val="accent1"/>
              </a:buClr>
              <a:buSzPct val="100000"/>
              <a:buFont typeface="Arial" panose="020B0604020202020204" pitchFamily="34" charset="0"/>
              <a:buChar char="•"/>
            </a:pPr>
            <a:r>
              <a:rPr lang="en-US" sz="1900" dirty="0"/>
              <a:t>Almost 80% of attrited customers have total transaction amount lesser than 3000.</a:t>
            </a:r>
          </a:p>
          <a:p>
            <a:pPr marL="342900" lvl="1" indent="-342900">
              <a:lnSpc>
                <a:spcPct val="80000"/>
              </a:lnSpc>
              <a:spcBef>
                <a:spcPts val="1200"/>
              </a:spcBef>
              <a:spcAft>
                <a:spcPts val="200"/>
              </a:spcAft>
              <a:buClr>
                <a:schemeClr val="accent1"/>
              </a:buClr>
              <a:buSzPct val="100000"/>
              <a:buFont typeface="Arial" panose="020B0604020202020204" pitchFamily="34" charset="0"/>
              <a:buChar char="•"/>
            </a:pPr>
            <a:r>
              <a:rPr lang="en-US" sz="1900" dirty="0"/>
              <a:t>It is highly likely that the customers having lower revolving balance are more likely to be attrited.</a:t>
            </a:r>
          </a:p>
          <a:p>
            <a:pPr marL="342900" lvl="1" indent="-342900">
              <a:lnSpc>
                <a:spcPct val="80000"/>
              </a:lnSpc>
              <a:spcBef>
                <a:spcPts val="1200"/>
              </a:spcBef>
              <a:spcAft>
                <a:spcPts val="200"/>
              </a:spcAft>
              <a:buClr>
                <a:schemeClr val="accent1"/>
              </a:buClr>
              <a:buSzPct val="100000"/>
              <a:buFont typeface="Arial" panose="020B0604020202020204" pitchFamily="34" charset="0"/>
              <a:buChar char="•"/>
            </a:pPr>
            <a:r>
              <a:rPr lang="en-US" sz="1900" dirty="0"/>
              <a:t>If the customer is inactive for more then 2 months, there is a high possibility that the customer will be attrited.  </a:t>
            </a:r>
          </a:p>
          <a:p>
            <a:pPr marL="342900" lvl="1" indent="-342900">
              <a:lnSpc>
                <a:spcPct val="80000"/>
              </a:lnSpc>
              <a:spcBef>
                <a:spcPts val="1200"/>
              </a:spcBef>
              <a:spcAft>
                <a:spcPts val="200"/>
              </a:spcAft>
              <a:buClr>
                <a:schemeClr val="accent1"/>
              </a:buClr>
              <a:buSzPct val="100000"/>
              <a:buFont typeface="Arial" panose="020B0604020202020204" pitchFamily="34" charset="0"/>
              <a:buChar char="•"/>
            </a:pPr>
            <a:r>
              <a:rPr lang="en-US" sz="1900" dirty="0"/>
              <a:t>Married customers are the highest in numbers for attrition, hence they had the lowest transaction count.</a:t>
            </a:r>
          </a:p>
          <a:p>
            <a:pPr marL="342900" lvl="1" indent="-342900">
              <a:lnSpc>
                <a:spcPct val="80000"/>
              </a:lnSpc>
              <a:spcBef>
                <a:spcPts val="1200"/>
              </a:spcBef>
              <a:spcAft>
                <a:spcPts val="200"/>
              </a:spcAft>
              <a:buClr>
                <a:schemeClr val="accent1"/>
              </a:buClr>
              <a:buSzPct val="100000"/>
              <a:buFont typeface="Arial" panose="020B0604020202020204" pitchFamily="34" charset="0"/>
              <a:buChar char="•"/>
            </a:pPr>
            <a:r>
              <a:rPr lang="en-US" sz="1900" dirty="0"/>
              <a:t>All attrited customers have a credit limit of at least 1438.3 in the bank.</a:t>
            </a:r>
          </a:p>
          <a:p>
            <a:pPr marL="342900" lvl="1" indent="-342900">
              <a:lnSpc>
                <a:spcPct val="80000"/>
              </a:lnSpc>
              <a:spcBef>
                <a:spcPts val="1200"/>
              </a:spcBef>
              <a:spcAft>
                <a:spcPts val="200"/>
              </a:spcAft>
              <a:buClr>
                <a:schemeClr val="accent1"/>
              </a:buClr>
              <a:buSzPct val="100000"/>
              <a:buFont typeface="Arial" panose="020B0604020202020204" pitchFamily="34" charset="0"/>
              <a:buChar char="•"/>
            </a:pPr>
            <a:r>
              <a:rPr lang="en-US" sz="1900" dirty="0"/>
              <a:t>The number of attrited customers are more for the age bracket 45 to 50.</a:t>
            </a:r>
          </a:p>
        </p:txBody>
      </p:sp>
    </p:spTree>
    <p:extLst>
      <p:ext uri="{BB962C8B-B14F-4D97-AF65-F5344CB8AC3E}">
        <p14:creationId xmlns:p14="http://schemas.microsoft.com/office/powerpoint/2010/main" val="6598649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5A7EDC-5D92-4499-8A68-C33D78E24569}"/>
              </a:ext>
            </a:extLst>
          </p:cNvPr>
          <p:cNvSpPr>
            <a:spLocks noGrp="1"/>
          </p:cNvSpPr>
          <p:nvPr>
            <p:ph type="title"/>
          </p:nvPr>
        </p:nvSpPr>
        <p:spPr/>
        <p:txBody>
          <a:bodyPr/>
          <a:lstStyle/>
          <a:p>
            <a:r>
              <a:rPr lang="en-US" dirty="0"/>
              <a:t>2: Model Training-Testing &amp; Comparison</a:t>
            </a:r>
          </a:p>
        </p:txBody>
      </p:sp>
    </p:spTree>
    <p:extLst>
      <p:ext uri="{BB962C8B-B14F-4D97-AF65-F5344CB8AC3E}">
        <p14:creationId xmlns:p14="http://schemas.microsoft.com/office/powerpoint/2010/main" val="449988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53" y="0"/>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358265"/>
          </a:xfrm>
        </p:spPr>
        <p:txBody>
          <a:bodyPr anchor="b">
            <a:normAutofit/>
          </a:bodyPr>
          <a:lstStyle/>
          <a:p>
            <a:r>
              <a:rPr lang="en-US" sz="4400" dirty="0">
                <a:solidFill>
                  <a:schemeClr val="tx1"/>
                </a:solidFill>
              </a:rPr>
              <a:t>Module 2</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76090" y="4033778"/>
            <a:ext cx="3205640" cy="1549264"/>
          </a:xfrm>
        </p:spPr>
        <p:txBody>
          <a:bodyPr anchor="t">
            <a:normAutofit fontScale="70000" lnSpcReduction="20000"/>
          </a:bodyPr>
          <a:lstStyle/>
          <a:p>
            <a:pPr>
              <a:lnSpc>
                <a:spcPct val="100000"/>
              </a:lnSpc>
            </a:pPr>
            <a:r>
              <a:rPr lang="en-US" sz="2300" dirty="0"/>
              <a:t>Team 3</a:t>
            </a:r>
          </a:p>
          <a:p>
            <a:pPr>
              <a:lnSpc>
                <a:spcPct val="120000"/>
              </a:lnSpc>
              <a:spcBef>
                <a:spcPts val="600"/>
              </a:spcBef>
            </a:pPr>
            <a:br>
              <a:rPr lang="en-US" sz="1600" cap="none" dirty="0"/>
            </a:br>
            <a:r>
              <a:rPr lang="en-US" sz="1800" cap="none" dirty="0"/>
              <a:t>Madhura Jadhav</a:t>
            </a:r>
            <a:br>
              <a:rPr lang="en-US" sz="1800" cap="none" dirty="0"/>
            </a:br>
            <a:r>
              <a:rPr lang="en-US" sz="1800" cap="none" dirty="0"/>
              <a:t>Yuri Oh</a:t>
            </a:r>
            <a:br>
              <a:rPr lang="en-US" sz="1800" cap="none" dirty="0"/>
            </a:br>
            <a:r>
              <a:rPr lang="en-US" sz="1800" cap="none" dirty="0"/>
              <a:t>Ariful Islam</a:t>
            </a:r>
            <a:br>
              <a:rPr lang="en-US" sz="1800" cap="none" dirty="0"/>
            </a:br>
            <a:r>
              <a:rPr lang="en-US" sz="1800" cap="none" dirty="0"/>
              <a:t>Sunil Kumar</a:t>
            </a:r>
            <a:br>
              <a:rPr lang="en-US" sz="1800" cap="none" dirty="0"/>
            </a:br>
            <a:r>
              <a:rPr lang="en-US" sz="1800" cap="none" dirty="0"/>
              <a:t>Akul Jain</a:t>
            </a:r>
            <a:endParaRPr lang="en-US" sz="1600" cap="none" dirty="0"/>
          </a:p>
        </p:txBody>
      </p:sp>
    </p:spTree>
    <p:extLst>
      <p:ext uri="{BB962C8B-B14F-4D97-AF65-F5344CB8AC3E}">
        <p14:creationId xmlns:p14="http://schemas.microsoft.com/office/powerpoint/2010/main" val="17984612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8A30-E70F-41EE-9CC2-11ECDBC998F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3DEE289-2D03-4C41-B780-9C811767DB9C}"/>
              </a:ext>
            </a:extLst>
          </p:cNvPr>
          <p:cNvSpPr>
            <a:spLocks noGrp="1"/>
          </p:cNvSpPr>
          <p:nvPr>
            <p:ph idx="1"/>
          </p:nvPr>
        </p:nvSpPr>
        <p:spPr/>
        <p:txBody>
          <a:bodyPr>
            <a:noAutofit/>
          </a:bodyPr>
          <a:lstStyle/>
          <a:p>
            <a:pPr>
              <a:lnSpc>
                <a:spcPct val="100000"/>
              </a:lnSpc>
              <a:buFont typeface="Arial" panose="020B0604020202020204" pitchFamily="34" charset="0"/>
              <a:buChar char="•"/>
            </a:pPr>
            <a:r>
              <a:rPr lang="en-US" sz="1600" dirty="0"/>
              <a:t> Background Summary</a:t>
            </a:r>
          </a:p>
          <a:p>
            <a:pPr>
              <a:lnSpc>
                <a:spcPct val="100000"/>
              </a:lnSpc>
              <a:buFont typeface="Arial" panose="020B0604020202020204" pitchFamily="34" charset="0"/>
              <a:buChar char="•"/>
            </a:pPr>
            <a:r>
              <a:rPr lang="en-US" sz="1600" dirty="0"/>
              <a:t> Training, Testing, Validation for recommended models</a:t>
            </a:r>
          </a:p>
          <a:p>
            <a:pPr marL="578358" lvl="1" indent="-285750"/>
            <a:r>
              <a:rPr lang="en-US" sz="1600" dirty="0"/>
              <a:t>Gradient Boosted </a:t>
            </a:r>
          </a:p>
          <a:p>
            <a:pPr marL="578358" lvl="1" indent="-285750"/>
            <a:r>
              <a:rPr lang="en-US" sz="1600" dirty="0"/>
              <a:t>Deep Learning</a:t>
            </a:r>
          </a:p>
          <a:p>
            <a:pPr marL="578358" lvl="1" indent="-285750"/>
            <a:r>
              <a:rPr lang="en-US" sz="1600" dirty="0"/>
              <a:t>Decision Tree</a:t>
            </a:r>
          </a:p>
          <a:p>
            <a:pPr marL="578358" lvl="1" indent="-285750"/>
            <a:r>
              <a:rPr lang="en-US" sz="1600" dirty="0"/>
              <a:t>Logistic Regression</a:t>
            </a:r>
          </a:p>
          <a:p>
            <a:pPr marL="578358" lvl="1" indent="-285750"/>
            <a:r>
              <a:rPr lang="en-US" sz="1600" dirty="0"/>
              <a:t>Naïve Bayes</a:t>
            </a:r>
          </a:p>
          <a:p>
            <a:pPr>
              <a:lnSpc>
                <a:spcPct val="100000"/>
              </a:lnSpc>
              <a:buFont typeface="Arial" panose="020B0604020202020204" pitchFamily="34" charset="0"/>
              <a:buChar char="•"/>
            </a:pPr>
            <a:r>
              <a:rPr lang="en-US" sz="1600" dirty="0"/>
              <a:t> Model Selection</a:t>
            </a:r>
          </a:p>
          <a:p>
            <a:pPr>
              <a:lnSpc>
                <a:spcPct val="100000"/>
              </a:lnSpc>
              <a:buFont typeface="Arial" panose="020B0604020202020204" pitchFamily="34" charset="0"/>
              <a:buChar char="•"/>
            </a:pPr>
            <a:r>
              <a:rPr lang="en-US" sz="1600" dirty="0"/>
              <a:t> Forward Selection</a:t>
            </a:r>
          </a:p>
          <a:p>
            <a:pPr>
              <a:lnSpc>
                <a:spcPct val="100000"/>
              </a:lnSpc>
              <a:buFont typeface="Arial" panose="020B0604020202020204" pitchFamily="34" charset="0"/>
              <a:buChar char="•"/>
            </a:pPr>
            <a:r>
              <a:rPr lang="en-US" sz="1600" dirty="0"/>
              <a:t> Model Parameter Tuning</a:t>
            </a:r>
          </a:p>
          <a:p>
            <a:pPr>
              <a:lnSpc>
                <a:spcPct val="100000"/>
              </a:lnSpc>
              <a:buFont typeface="Arial" panose="020B0604020202020204" pitchFamily="34" charset="0"/>
              <a:buChar char="•"/>
            </a:pPr>
            <a:r>
              <a:rPr lang="en-US" sz="1600" dirty="0"/>
              <a:t> Conclusion</a:t>
            </a:r>
          </a:p>
        </p:txBody>
      </p:sp>
      <p:sp>
        <p:nvSpPr>
          <p:cNvPr id="4" name="Footer Placeholder 5">
            <a:extLst>
              <a:ext uri="{FF2B5EF4-FFF2-40B4-BE49-F238E27FC236}">
                <a16:creationId xmlns:a16="http://schemas.microsoft.com/office/drawing/2014/main" id="{05071182-C5D6-4B51-A40B-1A325C3FA274}"/>
              </a:ext>
            </a:extLst>
          </p:cNvPr>
          <p:cNvSpPr>
            <a:spLocks noGrp="1"/>
          </p:cNvSpPr>
          <p:nvPr>
            <p:ph type="ftr" sz="quarter" idx="11"/>
          </p:nvPr>
        </p:nvSpPr>
        <p:spPr>
          <a:xfrm>
            <a:off x="10661332" y="6403122"/>
            <a:ext cx="988696" cy="411162"/>
          </a:xfrm>
        </p:spPr>
        <p:txBody>
          <a:bodyPr/>
          <a:lstStyle/>
          <a:p>
            <a:r>
              <a:rPr lang="en-US" sz="1600" b="1" cap="none" dirty="0">
                <a:latin typeface="+mj-lt"/>
              </a:rPr>
              <a:t>Ariful</a:t>
            </a:r>
            <a:endParaRPr lang="en-US" sz="1200" b="1" cap="none" dirty="0">
              <a:latin typeface="+mj-lt"/>
            </a:endParaRPr>
          </a:p>
        </p:txBody>
      </p:sp>
    </p:spTree>
    <p:extLst>
      <p:ext uri="{BB962C8B-B14F-4D97-AF65-F5344CB8AC3E}">
        <p14:creationId xmlns:p14="http://schemas.microsoft.com/office/powerpoint/2010/main" val="3516171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8A30-E70F-41EE-9CC2-11ECDBC998F6}"/>
              </a:ext>
            </a:extLst>
          </p:cNvPr>
          <p:cNvSpPr>
            <a:spLocks noGrp="1"/>
          </p:cNvSpPr>
          <p:nvPr>
            <p:ph type="title"/>
          </p:nvPr>
        </p:nvSpPr>
        <p:spPr/>
        <p:txBody>
          <a:bodyPr/>
          <a:lstStyle/>
          <a:p>
            <a:r>
              <a:rPr lang="en-US" dirty="0"/>
              <a:t>Background Summary</a:t>
            </a:r>
          </a:p>
        </p:txBody>
      </p:sp>
      <p:sp>
        <p:nvSpPr>
          <p:cNvPr id="4" name="Content Placeholder 2">
            <a:extLst>
              <a:ext uri="{FF2B5EF4-FFF2-40B4-BE49-F238E27FC236}">
                <a16:creationId xmlns:a16="http://schemas.microsoft.com/office/drawing/2014/main" id="{F1A0ECD3-298F-4CB9-931C-98B401C9AA39}"/>
              </a:ext>
            </a:extLst>
          </p:cNvPr>
          <p:cNvSpPr txBox="1">
            <a:spLocks/>
          </p:cNvSpPr>
          <p:nvPr/>
        </p:nvSpPr>
        <p:spPr>
          <a:xfrm>
            <a:off x="1097280" y="2610006"/>
            <a:ext cx="4122420" cy="4330262"/>
          </a:xfrm>
          <a:prstGeom prst="rect">
            <a:avLst/>
          </a:prstGeom>
        </p:spPr>
        <p:txBody>
          <a:bodyPr vert="horz" lIns="0" tIns="45720" rIns="0" bIns="45720" rtlCol="0" anchor="t">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1" indent="0" algn="l" defTabSz="914400" rtl="0" eaLnBrk="1" fontAlgn="auto" latinLnBrk="0" hangingPunct="1">
              <a:lnSpc>
                <a:spcPct val="80000"/>
              </a:lnSpc>
              <a:spcBef>
                <a:spcPts val="1200"/>
              </a:spcBef>
              <a:spcAft>
                <a:spcPts val="200"/>
              </a:spcAft>
              <a:buClr>
                <a:srgbClr val="EC7016"/>
              </a:buClr>
              <a:buSzPct val="100000"/>
              <a:buFont typeface="Calibri" pitchFamily="34" charset="0"/>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   Models:</a:t>
            </a:r>
          </a:p>
          <a:p>
            <a:pPr marL="384048" marR="0" lvl="1" indent="-182880" algn="l" defTabSz="914400" rtl="0" eaLnBrk="1" fontAlgn="auto" latinLnBrk="0" hangingPunct="1">
              <a:lnSpc>
                <a:spcPct val="80000"/>
              </a:lnSpc>
              <a:spcBef>
                <a:spcPts val="1200"/>
              </a:spcBef>
              <a:spcAft>
                <a:spcPts val="200"/>
              </a:spcAft>
              <a:buClr>
                <a:srgbClr val="EC7016"/>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Gradient Boosted Tree</a:t>
            </a:r>
          </a:p>
          <a:p>
            <a:pPr marL="384048" marR="0" lvl="1" indent="-182880" algn="l" defTabSz="914400" rtl="0" eaLnBrk="1" fontAlgn="auto" latinLnBrk="0" hangingPunct="1">
              <a:lnSpc>
                <a:spcPct val="80000"/>
              </a:lnSpc>
              <a:spcBef>
                <a:spcPts val="1200"/>
              </a:spcBef>
              <a:spcAft>
                <a:spcPts val="200"/>
              </a:spcAft>
              <a:buClr>
                <a:srgbClr val="EC7016"/>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Deep Learning</a:t>
            </a:r>
          </a:p>
          <a:p>
            <a:pPr marL="384048" marR="0" lvl="1" indent="-182880" algn="l" defTabSz="914400" rtl="0" eaLnBrk="1" fontAlgn="auto" latinLnBrk="0" hangingPunct="1">
              <a:lnSpc>
                <a:spcPct val="80000"/>
              </a:lnSpc>
              <a:spcBef>
                <a:spcPts val="1200"/>
              </a:spcBef>
              <a:spcAft>
                <a:spcPts val="200"/>
              </a:spcAft>
              <a:buClr>
                <a:srgbClr val="EC7016"/>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Decision Tree</a:t>
            </a:r>
          </a:p>
          <a:p>
            <a:pPr marL="384048" marR="0" lvl="1" indent="-182880" algn="l" defTabSz="914400" rtl="0" eaLnBrk="1" fontAlgn="auto" latinLnBrk="0" hangingPunct="1">
              <a:lnSpc>
                <a:spcPct val="80000"/>
              </a:lnSpc>
              <a:spcBef>
                <a:spcPts val="1200"/>
              </a:spcBef>
              <a:spcAft>
                <a:spcPts val="200"/>
              </a:spcAft>
              <a:buClr>
                <a:srgbClr val="EC7016"/>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Logistic Regression</a:t>
            </a:r>
          </a:p>
        </p:txBody>
      </p:sp>
      <p:sp>
        <p:nvSpPr>
          <p:cNvPr id="5" name="Content Placeholder 2">
            <a:extLst>
              <a:ext uri="{FF2B5EF4-FFF2-40B4-BE49-F238E27FC236}">
                <a16:creationId xmlns:a16="http://schemas.microsoft.com/office/drawing/2014/main" id="{091E64EB-C437-4D43-B53F-803149E42370}"/>
              </a:ext>
            </a:extLst>
          </p:cNvPr>
          <p:cNvSpPr txBox="1">
            <a:spLocks/>
          </p:cNvSpPr>
          <p:nvPr/>
        </p:nvSpPr>
        <p:spPr>
          <a:xfrm>
            <a:off x="4911092" y="2654611"/>
            <a:ext cx="4122420" cy="4330262"/>
          </a:xfrm>
          <a:prstGeom prst="rect">
            <a:avLst/>
          </a:prstGeom>
        </p:spPr>
        <p:txBody>
          <a:bodyPr vert="horz" lIns="0" tIns="45720" rIns="0" bIns="45720" rtlCol="0" anchor="t">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1" indent="0" algn="l" defTabSz="914400" rtl="0" eaLnBrk="1" fontAlgn="auto" latinLnBrk="0" hangingPunct="1">
              <a:lnSpc>
                <a:spcPct val="80000"/>
              </a:lnSpc>
              <a:spcBef>
                <a:spcPts val="1200"/>
              </a:spcBef>
              <a:spcAft>
                <a:spcPts val="200"/>
              </a:spcAft>
              <a:buClr>
                <a:srgbClr val="EC7016"/>
              </a:buClr>
              <a:buSzPct val="100000"/>
              <a:buFont typeface="Calibri" pitchFamily="34" charset="0"/>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   Variables:</a:t>
            </a:r>
          </a:p>
          <a:p>
            <a:pPr marL="274320" marR="0" lvl="2" indent="-91440" algn="l" defTabSz="914400" rtl="0" eaLnBrk="1" fontAlgn="auto" latinLnBrk="0" hangingPunct="1">
              <a:lnSpc>
                <a:spcPct val="80000"/>
              </a:lnSpc>
              <a:spcBef>
                <a:spcPts val="1200"/>
              </a:spcBef>
              <a:spcAft>
                <a:spcPts val="200"/>
              </a:spcAft>
              <a:buClr>
                <a:srgbClr val="EC7016"/>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 Gender </a:t>
            </a:r>
          </a:p>
          <a:p>
            <a:pPr marL="274320" marR="0" lvl="2" indent="-91440" algn="l" defTabSz="914400" rtl="0" eaLnBrk="1" fontAlgn="auto" latinLnBrk="0" hangingPunct="1">
              <a:lnSpc>
                <a:spcPct val="80000"/>
              </a:lnSpc>
              <a:spcBef>
                <a:spcPts val="1200"/>
              </a:spcBef>
              <a:spcAft>
                <a:spcPts val="200"/>
              </a:spcAft>
              <a:buClr>
                <a:srgbClr val="EC7016"/>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 Total Relationship Count</a:t>
            </a:r>
          </a:p>
          <a:p>
            <a:pPr marL="274320" marR="0" lvl="2" indent="-91440" algn="l" defTabSz="914400" rtl="0" eaLnBrk="1" fontAlgn="auto" latinLnBrk="0" hangingPunct="1">
              <a:lnSpc>
                <a:spcPct val="80000"/>
              </a:lnSpc>
              <a:spcBef>
                <a:spcPts val="1200"/>
              </a:spcBef>
              <a:spcAft>
                <a:spcPts val="200"/>
              </a:spcAft>
              <a:buClr>
                <a:srgbClr val="EC7016"/>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 Months Inactive 12 mon</a:t>
            </a:r>
          </a:p>
          <a:p>
            <a:pPr marL="274320" marR="0" lvl="2" indent="-91440" algn="l" defTabSz="914400" rtl="0" eaLnBrk="1" fontAlgn="auto" latinLnBrk="0" hangingPunct="1">
              <a:lnSpc>
                <a:spcPct val="80000"/>
              </a:lnSpc>
              <a:spcBef>
                <a:spcPts val="1200"/>
              </a:spcBef>
              <a:spcAft>
                <a:spcPts val="200"/>
              </a:spcAft>
              <a:buClr>
                <a:srgbClr val="EC7016"/>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 Contacts Count 12 mon</a:t>
            </a:r>
          </a:p>
          <a:p>
            <a:pPr marL="274320" marR="0" lvl="2" indent="-91440" algn="l" defTabSz="914400" rtl="0" eaLnBrk="1" fontAlgn="auto" latinLnBrk="0" hangingPunct="1">
              <a:lnSpc>
                <a:spcPct val="80000"/>
              </a:lnSpc>
              <a:spcBef>
                <a:spcPts val="1200"/>
              </a:spcBef>
              <a:spcAft>
                <a:spcPts val="200"/>
              </a:spcAft>
              <a:buClr>
                <a:srgbClr val="EC7016"/>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 Credit Limit</a:t>
            </a:r>
          </a:p>
          <a:p>
            <a:pPr marL="274320" marR="0" lvl="2" indent="-91440" algn="l" defTabSz="914400" rtl="0" eaLnBrk="1" fontAlgn="auto" latinLnBrk="0" hangingPunct="1">
              <a:lnSpc>
                <a:spcPct val="80000"/>
              </a:lnSpc>
              <a:spcBef>
                <a:spcPts val="1200"/>
              </a:spcBef>
              <a:spcAft>
                <a:spcPts val="200"/>
              </a:spcAft>
              <a:buClr>
                <a:srgbClr val="EC7016"/>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 Total Revolving Bal</a:t>
            </a:r>
          </a:p>
          <a:p>
            <a:pPr marL="274320" marR="0" lvl="2" indent="-91440" algn="l" defTabSz="914400" rtl="0" eaLnBrk="1" fontAlgn="auto" latinLnBrk="0" hangingPunct="1">
              <a:lnSpc>
                <a:spcPct val="80000"/>
              </a:lnSpc>
              <a:spcBef>
                <a:spcPts val="1200"/>
              </a:spcBef>
              <a:spcAft>
                <a:spcPts val="200"/>
              </a:spcAft>
              <a:buClr>
                <a:srgbClr val="EC7016"/>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 Total Trans Ct</a:t>
            </a:r>
          </a:p>
          <a:p>
            <a:pPr marL="274320" marR="0" lvl="2" indent="-91440" algn="l" defTabSz="914400" rtl="0" eaLnBrk="1" fontAlgn="auto" latinLnBrk="0" hangingPunct="1">
              <a:lnSpc>
                <a:spcPct val="80000"/>
              </a:lnSpc>
              <a:spcBef>
                <a:spcPts val="1200"/>
              </a:spcBef>
              <a:spcAft>
                <a:spcPts val="200"/>
              </a:spcAft>
              <a:buClr>
                <a:srgbClr val="EC7016"/>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 Total Ct Chng Q4 Q1</a:t>
            </a:r>
          </a:p>
          <a:p>
            <a:pPr marL="274320" marR="0" lvl="2" indent="-91440" algn="l" defTabSz="914400" rtl="0" eaLnBrk="1" fontAlgn="auto" latinLnBrk="0" hangingPunct="1">
              <a:lnSpc>
                <a:spcPct val="80000"/>
              </a:lnSpc>
              <a:spcBef>
                <a:spcPts val="1200"/>
              </a:spcBef>
              <a:spcAft>
                <a:spcPts val="200"/>
              </a:spcAft>
              <a:buClr>
                <a:srgbClr val="EC7016"/>
              </a:buClr>
              <a:buSzPct val="100000"/>
              <a:buFont typeface="Arial" panose="020B0604020202020204" pitchFamily="34" charset="0"/>
              <a:buChar char="•"/>
              <a:tabLst/>
              <a:defRPr/>
            </a:pPr>
            <a:r>
              <a:rPr kumimoji="0" lang="en-US" sz="1600" b="0"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 Avg Utilization Ratio</a:t>
            </a:r>
          </a:p>
          <a:p>
            <a:pPr marL="201168" marR="0" lvl="1" indent="0" algn="l" defTabSz="914400" rtl="0" eaLnBrk="1" fontAlgn="auto" latinLnBrk="0" hangingPunct="1">
              <a:lnSpc>
                <a:spcPct val="80000"/>
              </a:lnSpc>
              <a:spcBef>
                <a:spcPts val="200"/>
              </a:spcBef>
              <a:spcAft>
                <a:spcPts val="400"/>
              </a:spcAft>
              <a:buClrTx/>
              <a:buSzTx/>
              <a:buFont typeface="Calibri" pitchFamily="34" charset="0"/>
              <a:buNone/>
              <a:tabLst/>
              <a:defRPr/>
            </a:pPr>
            <a:endParaRPr kumimoji="0" lang="en-US" sz="1600" b="0"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endParaRPr>
          </a:p>
        </p:txBody>
      </p:sp>
      <p:sp>
        <p:nvSpPr>
          <p:cNvPr id="9" name="TextBox 8">
            <a:extLst>
              <a:ext uri="{FF2B5EF4-FFF2-40B4-BE49-F238E27FC236}">
                <a16:creationId xmlns:a16="http://schemas.microsoft.com/office/drawing/2014/main" id="{2A74A348-973F-4CE9-923E-AA1E6C1F1884}"/>
              </a:ext>
            </a:extLst>
          </p:cNvPr>
          <p:cNvSpPr txBox="1"/>
          <p:nvPr/>
        </p:nvSpPr>
        <p:spPr>
          <a:xfrm>
            <a:off x="1097280" y="2026708"/>
            <a:ext cx="10019089" cy="338554"/>
          </a:xfrm>
          <a:prstGeom prst="rect">
            <a:avLst/>
          </a:prstGeom>
          <a:noFill/>
        </p:spPr>
        <p:txBody>
          <a:bodyPr wrap="square" rtlCol="0">
            <a:spAutoFit/>
          </a:bodyPr>
          <a:lstStyle/>
          <a:p>
            <a:r>
              <a:rPr lang="en-US" sz="1600" dirty="0"/>
              <a:t>Based on EDA Phase, we recommended following 9 variables and 4 candidate models to predict customer churn  </a:t>
            </a:r>
          </a:p>
        </p:txBody>
      </p:sp>
      <p:sp>
        <p:nvSpPr>
          <p:cNvPr id="8" name="Footer Placeholder 5">
            <a:extLst>
              <a:ext uri="{FF2B5EF4-FFF2-40B4-BE49-F238E27FC236}">
                <a16:creationId xmlns:a16="http://schemas.microsoft.com/office/drawing/2014/main" id="{7322C166-37FF-431A-A354-36E5B1802A49}"/>
              </a:ext>
            </a:extLst>
          </p:cNvPr>
          <p:cNvSpPr>
            <a:spLocks noGrp="1"/>
          </p:cNvSpPr>
          <p:nvPr>
            <p:ph type="ftr" sz="quarter" idx="11"/>
          </p:nvPr>
        </p:nvSpPr>
        <p:spPr>
          <a:xfrm>
            <a:off x="10661332" y="6403122"/>
            <a:ext cx="988696" cy="411162"/>
          </a:xfrm>
        </p:spPr>
        <p:txBody>
          <a:bodyPr/>
          <a:lstStyle/>
          <a:p>
            <a:r>
              <a:rPr lang="en-US" sz="1600" b="1" cap="none" dirty="0">
                <a:latin typeface="+mj-lt"/>
              </a:rPr>
              <a:t>Ariful</a:t>
            </a:r>
            <a:endParaRPr lang="en-US" sz="1200" b="1" cap="none" dirty="0">
              <a:latin typeface="+mj-lt"/>
            </a:endParaRPr>
          </a:p>
        </p:txBody>
      </p:sp>
    </p:spTree>
    <p:extLst>
      <p:ext uri="{BB962C8B-B14F-4D97-AF65-F5344CB8AC3E}">
        <p14:creationId xmlns:p14="http://schemas.microsoft.com/office/powerpoint/2010/main" val="21515653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36E45-9C12-414B-8738-2517CD1F6B76}"/>
              </a:ext>
            </a:extLst>
          </p:cNvPr>
          <p:cNvSpPr>
            <a:spLocks noGrp="1"/>
          </p:cNvSpPr>
          <p:nvPr>
            <p:ph type="title"/>
          </p:nvPr>
        </p:nvSpPr>
        <p:spPr/>
        <p:txBody>
          <a:bodyPr/>
          <a:lstStyle/>
          <a:p>
            <a:r>
              <a:rPr lang="en-US" dirty="0"/>
              <a:t>Model Design</a:t>
            </a:r>
          </a:p>
        </p:txBody>
      </p:sp>
      <p:sp>
        <p:nvSpPr>
          <p:cNvPr id="3" name="Content Placeholder 2">
            <a:extLst>
              <a:ext uri="{FF2B5EF4-FFF2-40B4-BE49-F238E27FC236}">
                <a16:creationId xmlns:a16="http://schemas.microsoft.com/office/drawing/2014/main" id="{6868ED91-F2E9-4034-B0B9-4C25BF6A182D}"/>
              </a:ext>
            </a:extLst>
          </p:cNvPr>
          <p:cNvSpPr>
            <a:spLocks noGrp="1"/>
          </p:cNvSpPr>
          <p:nvPr>
            <p:ph idx="1"/>
          </p:nvPr>
        </p:nvSpPr>
        <p:spPr/>
        <p:txBody>
          <a:bodyPr>
            <a:normAutofit/>
          </a:bodyPr>
          <a:lstStyle/>
          <a:p>
            <a:pPr>
              <a:buFont typeface="Arial" panose="020B0604020202020204" pitchFamily="34" charset="0"/>
              <a:buChar char="•"/>
            </a:pPr>
            <a:r>
              <a:rPr lang="en-US" sz="1600" dirty="0"/>
              <a:t> Following is the split of the data that we have used for candidate models:</a:t>
            </a:r>
          </a:p>
          <a:p>
            <a:pPr lvl="1">
              <a:buFont typeface="Arial" panose="020B0604020202020204" pitchFamily="34" charset="0"/>
              <a:buChar char="•"/>
            </a:pPr>
            <a:r>
              <a:rPr lang="en-US" sz="1600" dirty="0"/>
              <a:t> For Training and Testing,</a:t>
            </a:r>
          </a:p>
          <a:p>
            <a:pPr lvl="2">
              <a:buFont typeface="Arial" panose="020B0604020202020204" pitchFamily="34" charset="0"/>
              <a:buChar char="•"/>
            </a:pPr>
            <a:r>
              <a:rPr lang="en-US" sz="1600" dirty="0"/>
              <a:t>80% of the total records = 8,092 </a:t>
            </a:r>
          </a:p>
          <a:p>
            <a:pPr lvl="2">
              <a:buFont typeface="Arial" panose="020B0604020202020204" pitchFamily="34" charset="0"/>
              <a:buChar char="•"/>
            </a:pPr>
            <a:r>
              <a:rPr lang="en-US" sz="1600" dirty="0"/>
              <a:t>5-Fold cross validation </a:t>
            </a:r>
          </a:p>
          <a:p>
            <a:pPr lvl="1">
              <a:buFont typeface="Arial" panose="020B0604020202020204" pitchFamily="34" charset="0"/>
              <a:buChar char="•"/>
            </a:pPr>
            <a:r>
              <a:rPr lang="en-US" sz="1600" dirty="0"/>
              <a:t> For Validation,</a:t>
            </a:r>
          </a:p>
          <a:p>
            <a:pPr lvl="2">
              <a:buFont typeface="Arial" panose="020B0604020202020204" pitchFamily="34" charset="0"/>
              <a:buChar char="•"/>
            </a:pPr>
            <a:r>
              <a:rPr lang="en-US" sz="1600" dirty="0"/>
              <a:t>20% of the total records = 2,023</a:t>
            </a:r>
          </a:p>
          <a:p>
            <a:pPr>
              <a:buFont typeface="Arial" panose="020B0604020202020204" pitchFamily="34" charset="0"/>
              <a:buChar char="•"/>
            </a:pPr>
            <a:r>
              <a:rPr lang="en-US" sz="1600" dirty="0"/>
              <a:t> For Performance measurement, we are focusing on following 2 metrics</a:t>
            </a:r>
          </a:p>
          <a:p>
            <a:pPr lvl="1">
              <a:buFont typeface="Arial" panose="020B0604020202020204" pitchFamily="34" charset="0"/>
              <a:buChar char="•"/>
            </a:pPr>
            <a:r>
              <a:rPr lang="en-US" sz="1600" dirty="0"/>
              <a:t>Accuracy</a:t>
            </a:r>
          </a:p>
          <a:p>
            <a:pPr lvl="1">
              <a:buFont typeface="Arial" panose="020B0604020202020204" pitchFamily="34" charset="0"/>
              <a:buChar char="•"/>
            </a:pPr>
            <a:r>
              <a:rPr lang="en-US" sz="1600" dirty="0"/>
              <a:t>AUC</a:t>
            </a:r>
          </a:p>
          <a:p>
            <a:pPr lvl="1">
              <a:buFont typeface="Arial" panose="020B0604020202020204" pitchFamily="34" charset="0"/>
              <a:buChar char="•"/>
            </a:pPr>
            <a:endParaRPr lang="en-US" sz="1600" dirty="0"/>
          </a:p>
        </p:txBody>
      </p:sp>
      <p:sp>
        <p:nvSpPr>
          <p:cNvPr id="4" name="Footer Placeholder 5">
            <a:extLst>
              <a:ext uri="{FF2B5EF4-FFF2-40B4-BE49-F238E27FC236}">
                <a16:creationId xmlns:a16="http://schemas.microsoft.com/office/drawing/2014/main" id="{56B581C2-B75F-47F8-B1CC-DE92B242442C}"/>
              </a:ext>
            </a:extLst>
          </p:cNvPr>
          <p:cNvSpPr>
            <a:spLocks noGrp="1"/>
          </p:cNvSpPr>
          <p:nvPr>
            <p:ph type="ftr" sz="quarter" idx="11"/>
          </p:nvPr>
        </p:nvSpPr>
        <p:spPr>
          <a:xfrm>
            <a:off x="10661331" y="6403122"/>
            <a:ext cx="1171547" cy="411162"/>
          </a:xfrm>
        </p:spPr>
        <p:txBody>
          <a:bodyPr/>
          <a:lstStyle/>
          <a:p>
            <a:r>
              <a:rPr lang="en-US" sz="1600" b="1" cap="none" dirty="0">
                <a:latin typeface="+mj-lt"/>
              </a:rPr>
              <a:t>Madhura</a:t>
            </a:r>
            <a:endParaRPr lang="en-US" sz="1200" b="1" cap="none" dirty="0">
              <a:latin typeface="+mj-lt"/>
            </a:endParaRPr>
          </a:p>
        </p:txBody>
      </p:sp>
    </p:spTree>
    <p:extLst>
      <p:ext uri="{BB962C8B-B14F-4D97-AF65-F5344CB8AC3E}">
        <p14:creationId xmlns:p14="http://schemas.microsoft.com/office/powerpoint/2010/main" val="41481681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7CFE0-BE92-4580-BBD8-260C145652DB}"/>
              </a:ext>
            </a:extLst>
          </p:cNvPr>
          <p:cNvSpPr>
            <a:spLocks noGrp="1"/>
          </p:cNvSpPr>
          <p:nvPr>
            <p:ph type="title"/>
          </p:nvPr>
        </p:nvSpPr>
        <p:spPr/>
        <p:txBody>
          <a:bodyPr>
            <a:normAutofit/>
          </a:bodyPr>
          <a:lstStyle/>
          <a:p>
            <a:r>
              <a:rPr lang="en-US" sz="4800"/>
              <a:t>Data Preprocessing</a:t>
            </a:r>
          </a:p>
        </p:txBody>
      </p:sp>
      <p:sp>
        <p:nvSpPr>
          <p:cNvPr id="3" name="Content Placeholder 2">
            <a:extLst>
              <a:ext uri="{FF2B5EF4-FFF2-40B4-BE49-F238E27FC236}">
                <a16:creationId xmlns:a16="http://schemas.microsoft.com/office/drawing/2014/main" id="{1D756F87-F527-43B1-954B-39F4DF83A91A}"/>
              </a:ext>
            </a:extLst>
          </p:cNvPr>
          <p:cNvSpPr>
            <a:spLocks noGrp="1"/>
          </p:cNvSpPr>
          <p:nvPr>
            <p:ph idx="1"/>
          </p:nvPr>
        </p:nvSpPr>
        <p:spPr>
          <a:xfrm>
            <a:off x="1097280" y="2074748"/>
            <a:ext cx="10058400" cy="3760891"/>
          </a:xfrm>
        </p:spPr>
        <p:txBody>
          <a:bodyPr>
            <a:normAutofit/>
          </a:bodyPr>
          <a:lstStyle/>
          <a:p>
            <a:pPr>
              <a:buFont typeface="Arial" panose="020B0604020202020204" pitchFamily="34" charset="0"/>
              <a:buChar char="•"/>
            </a:pPr>
            <a:r>
              <a:rPr lang="en-US" dirty="0"/>
              <a:t> </a:t>
            </a:r>
            <a:r>
              <a:rPr lang="en-US" b="1" dirty="0"/>
              <a:t>Missing Data Imputation: </a:t>
            </a:r>
            <a:br>
              <a:rPr lang="en-US" b="1" dirty="0"/>
            </a:br>
            <a:r>
              <a:rPr lang="en-US" dirty="0"/>
              <a:t>‘unknown’ values of following categorical variables have been replaced with the mode value for the respective variable : Income Category, Marital Status, Education Level</a:t>
            </a:r>
          </a:p>
          <a:p>
            <a:pPr>
              <a:buFont typeface="Arial" panose="020B0604020202020204" pitchFamily="34" charset="0"/>
              <a:buChar char="•"/>
            </a:pPr>
            <a:r>
              <a:rPr lang="en-US" dirty="0"/>
              <a:t> </a:t>
            </a:r>
            <a:r>
              <a:rPr lang="en-US" b="1" dirty="0"/>
              <a:t>Reclassifying Categorical Variables:</a:t>
            </a:r>
            <a:r>
              <a:rPr lang="en-US" dirty="0"/>
              <a:t> </a:t>
            </a:r>
            <a:br>
              <a:rPr lang="en-US" dirty="0"/>
            </a:br>
            <a:r>
              <a:rPr lang="en-US" dirty="0"/>
              <a:t>Following categorical variables are ordinal in nature. Therefore, we have transformed them to dummy numerical values to include them in correlation matrix</a:t>
            </a:r>
          </a:p>
          <a:p>
            <a:pPr>
              <a:buFont typeface="Arial" panose="020B0604020202020204" pitchFamily="34" charset="0"/>
              <a:buChar char="•"/>
            </a:pPr>
            <a:endParaRPr lang="en-US" dirty="0"/>
          </a:p>
        </p:txBody>
      </p:sp>
      <p:graphicFrame>
        <p:nvGraphicFramePr>
          <p:cNvPr id="4" name="Table 4">
            <a:extLst>
              <a:ext uri="{FF2B5EF4-FFF2-40B4-BE49-F238E27FC236}">
                <a16:creationId xmlns:a16="http://schemas.microsoft.com/office/drawing/2014/main" id="{784CEB0C-66C5-4846-917B-DD81AB742FE7}"/>
              </a:ext>
            </a:extLst>
          </p:cNvPr>
          <p:cNvGraphicFramePr>
            <a:graphicFrameLocks noGrp="1"/>
          </p:cNvGraphicFramePr>
          <p:nvPr>
            <p:extLst>
              <p:ext uri="{D42A27DB-BD31-4B8C-83A1-F6EECF244321}">
                <p14:modId xmlns:p14="http://schemas.microsoft.com/office/powerpoint/2010/main" val="1484901564"/>
              </p:ext>
            </p:extLst>
          </p:nvPr>
        </p:nvGraphicFramePr>
        <p:xfrm>
          <a:off x="6362183" y="4329081"/>
          <a:ext cx="3108960" cy="2011681"/>
        </p:xfrm>
        <a:graphic>
          <a:graphicData uri="http://schemas.openxmlformats.org/drawingml/2006/table">
            <a:tbl>
              <a:tblPr firstRow="1" bandRow="1">
                <a:tableStyleId>{073A0DAA-6AF3-43AB-8588-CEC1D06C72B9}</a:tableStyleId>
              </a:tblPr>
              <a:tblGrid>
                <a:gridCol w="1554480">
                  <a:extLst>
                    <a:ext uri="{9D8B030D-6E8A-4147-A177-3AD203B41FA5}">
                      <a16:colId xmlns:a16="http://schemas.microsoft.com/office/drawing/2014/main" val="2596325704"/>
                    </a:ext>
                  </a:extLst>
                </a:gridCol>
                <a:gridCol w="1554480">
                  <a:extLst>
                    <a:ext uri="{9D8B030D-6E8A-4147-A177-3AD203B41FA5}">
                      <a16:colId xmlns:a16="http://schemas.microsoft.com/office/drawing/2014/main" val="2001901873"/>
                    </a:ext>
                  </a:extLst>
                </a:gridCol>
              </a:tblGrid>
              <a:tr h="287383">
                <a:tc>
                  <a:txBody>
                    <a:bodyPr/>
                    <a:lstStyle/>
                    <a:p>
                      <a:r>
                        <a:rPr lang="en-US" sz="1300"/>
                        <a:t>Education Level</a:t>
                      </a:r>
                    </a:p>
                  </a:txBody>
                  <a:tcPr marL="85853" marR="85853" marT="42926" marB="4292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T Education Level</a:t>
                      </a:r>
                    </a:p>
                  </a:txBody>
                  <a:tcPr marL="85853" marR="85853" marT="42926" marB="42926"/>
                </a:tc>
                <a:extLst>
                  <a:ext uri="{0D108BD9-81ED-4DB2-BD59-A6C34878D82A}">
                    <a16:rowId xmlns:a16="http://schemas.microsoft.com/office/drawing/2014/main" val="812891202"/>
                  </a:ext>
                </a:extLst>
              </a:tr>
              <a:tr h="287383">
                <a:tc>
                  <a:txBody>
                    <a:bodyPr/>
                    <a:lstStyle/>
                    <a:p>
                      <a:r>
                        <a:rPr lang="en-US" sz="1300"/>
                        <a:t>Uneducated</a:t>
                      </a:r>
                    </a:p>
                  </a:txBody>
                  <a:tcPr marL="85853" marR="85853" marT="42926" marB="42926"/>
                </a:tc>
                <a:tc>
                  <a:txBody>
                    <a:bodyPr/>
                    <a:lstStyle/>
                    <a:p>
                      <a:r>
                        <a:rPr lang="en-US" sz="1300"/>
                        <a:t>1</a:t>
                      </a:r>
                    </a:p>
                  </a:txBody>
                  <a:tcPr marL="85853" marR="85853" marT="42926" marB="42926"/>
                </a:tc>
                <a:extLst>
                  <a:ext uri="{0D108BD9-81ED-4DB2-BD59-A6C34878D82A}">
                    <a16:rowId xmlns:a16="http://schemas.microsoft.com/office/drawing/2014/main" val="4255036184"/>
                  </a:ext>
                </a:extLst>
              </a:tr>
              <a:tr h="287383">
                <a:tc>
                  <a:txBody>
                    <a:bodyPr/>
                    <a:lstStyle/>
                    <a:p>
                      <a:r>
                        <a:rPr lang="en-US" sz="1300"/>
                        <a:t>High School</a:t>
                      </a:r>
                    </a:p>
                  </a:txBody>
                  <a:tcPr marL="85853" marR="85853" marT="42926" marB="42926"/>
                </a:tc>
                <a:tc>
                  <a:txBody>
                    <a:bodyPr/>
                    <a:lstStyle/>
                    <a:p>
                      <a:r>
                        <a:rPr lang="en-US" sz="1300"/>
                        <a:t>2</a:t>
                      </a:r>
                    </a:p>
                  </a:txBody>
                  <a:tcPr marL="85853" marR="85853" marT="42926" marB="42926"/>
                </a:tc>
                <a:extLst>
                  <a:ext uri="{0D108BD9-81ED-4DB2-BD59-A6C34878D82A}">
                    <a16:rowId xmlns:a16="http://schemas.microsoft.com/office/drawing/2014/main" val="3622060057"/>
                  </a:ext>
                </a:extLst>
              </a:tr>
              <a:tr h="287383">
                <a:tc>
                  <a:txBody>
                    <a:bodyPr/>
                    <a:lstStyle/>
                    <a:p>
                      <a:r>
                        <a:rPr lang="en-US" sz="1300"/>
                        <a:t>College</a:t>
                      </a:r>
                    </a:p>
                  </a:txBody>
                  <a:tcPr marL="85853" marR="85853" marT="42926" marB="42926"/>
                </a:tc>
                <a:tc>
                  <a:txBody>
                    <a:bodyPr/>
                    <a:lstStyle/>
                    <a:p>
                      <a:r>
                        <a:rPr lang="en-US" sz="1300"/>
                        <a:t>3</a:t>
                      </a:r>
                    </a:p>
                  </a:txBody>
                  <a:tcPr marL="85853" marR="85853" marT="42926" marB="42926"/>
                </a:tc>
                <a:extLst>
                  <a:ext uri="{0D108BD9-81ED-4DB2-BD59-A6C34878D82A}">
                    <a16:rowId xmlns:a16="http://schemas.microsoft.com/office/drawing/2014/main" val="2709685439"/>
                  </a:ext>
                </a:extLst>
              </a:tr>
              <a:tr h="287383">
                <a:tc>
                  <a:txBody>
                    <a:bodyPr/>
                    <a:lstStyle/>
                    <a:p>
                      <a:r>
                        <a:rPr lang="en-US" sz="1300"/>
                        <a:t>Graduate</a:t>
                      </a:r>
                    </a:p>
                  </a:txBody>
                  <a:tcPr marL="85853" marR="85853" marT="42926" marB="42926"/>
                </a:tc>
                <a:tc>
                  <a:txBody>
                    <a:bodyPr/>
                    <a:lstStyle/>
                    <a:p>
                      <a:r>
                        <a:rPr lang="en-US" sz="1300"/>
                        <a:t>4</a:t>
                      </a:r>
                    </a:p>
                  </a:txBody>
                  <a:tcPr marL="85853" marR="85853" marT="42926" marB="42926"/>
                </a:tc>
                <a:extLst>
                  <a:ext uri="{0D108BD9-81ED-4DB2-BD59-A6C34878D82A}">
                    <a16:rowId xmlns:a16="http://schemas.microsoft.com/office/drawing/2014/main" val="3164240234"/>
                  </a:ext>
                </a:extLst>
              </a:tr>
              <a:tr h="287383">
                <a:tc>
                  <a:txBody>
                    <a:bodyPr/>
                    <a:lstStyle/>
                    <a:p>
                      <a:r>
                        <a:rPr lang="en-US" sz="1300"/>
                        <a:t>Post Graduate</a:t>
                      </a:r>
                    </a:p>
                  </a:txBody>
                  <a:tcPr marL="85853" marR="85853" marT="42926" marB="42926"/>
                </a:tc>
                <a:tc>
                  <a:txBody>
                    <a:bodyPr/>
                    <a:lstStyle/>
                    <a:p>
                      <a:r>
                        <a:rPr lang="en-US" sz="1300"/>
                        <a:t>5</a:t>
                      </a:r>
                    </a:p>
                  </a:txBody>
                  <a:tcPr marL="85853" marR="85853" marT="42926" marB="42926"/>
                </a:tc>
                <a:extLst>
                  <a:ext uri="{0D108BD9-81ED-4DB2-BD59-A6C34878D82A}">
                    <a16:rowId xmlns:a16="http://schemas.microsoft.com/office/drawing/2014/main" val="2745210"/>
                  </a:ext>
                </a:extLst>
              </a:tr>
              <a:tr h="287383">
                <a:tc>
                  <a:txBody>
                    <a:bodyPr/>
                    <a:lstStyle/>
                    <a:p>
                      <a:r>
                        <a:rPr lang="en-US" sz="1300"/>
                        <a:t>Doctorate</a:t>
                      </a:r>
                    </a:p>
                  </a:txBody>
                  <a:tcPr marL="85853" marR="85853" marT="42926" marB="42926"/>
                </a:tc>
                <a:tc>
                  <a:txBody>
                    <a:bodyPr/>
                    <a:lstStyle/>
                    <a:p>
                      <a:r>
                        <a:rPr lang="en-US" sz="1300"/>
                        <a:t>6</a:t>
                      </a:r>
                    </a:p>
                  </a:txBody>
                  <a:tcPr marL="85853" marR="85853" marT="42926" marB="42926"/>
                </a:tc>
                <a:extLst>
                  <a:ext uri="{0D108BD9-81ED-4DB2-BD59-A6C34878D82A}">
                    <a16:rowId xmlns:a16="http://schemas.microsoft.com/office/drawing/2014/main" val="2054883574"/>
                  </a:ext>
                </a:extLst>
              </a:tr>
            </a:tbl>
          </a:graphicData>
        </a:graphic>
      </p:graphicFrame>
      <p:graphicFrame>
        <p:nvGraphicFramePr>
          <p:cNvPr id="5" name="Table 4">
            <a:extLst>
              <a:ext uri="{FF2B5EF4-FFF2-40B4-BE49-F238E27FC236}">
                <a16:creationId xmlns:a16="http://schemas.microsoft.com/office/drawing/2014/main" id="{1D530F70-8E7F-400B-9B4C-B8205D8EE087}"/>
              </a:ext>
            </a:extLst>
          </p:cNvPr>
          <p:cNvGraphicFramePr>
            <a:graphicFrameLocks noGrp="1"/>
          </p:cNvGraphicFramePr>
          <p:nvPr>
            <p:extLst>
              <p:ext uri="{D42A27DB-BD31-4B8C-83A1-F6EECF244321}">
                <p14:modId xmlns:p14="http://schemas.microsoft.com/office/powerpoint/2010/main" val="1288032660"/>
              </p:ext>
            </p:extLst>
          </p:nvPr>
        </p:nvGraphicFramePr>
        <p:xfrm>
          <a:off x="2395432" y="4329081"/>
          <a:ext cx="3108810" cy="2011680"/>
        </p:xfrm>
        <a:graphic>
          <a:graphicData uri="http://schemas.openxmlformats.org/drawingml/2006/table">
            <a:tbl>
              <a:tblPr firstRow="1" bandRow="1">
                <a:tableStyleId>{073A0DAA-6AF3-43AB-8588-CEC1D06C72B9}</a:tableStyleId>
              </a:tblPr>
              <a:tblGrid>
                <a:gridCol w="1462890">
                  <a:extLst>
                    <a:ext uri="{9D8B030D-6E8A-4147-A177-3AD203B41FA5}">
                      <a16:colId xmlns:a16="http://schemas.microsoft.com/office/drawing/2014/main" val="2596325704"/>
                    </a:ext>
                  </a:extLst>
                </a:gridCol>
                <a:gridCol w="1645920">
                  <a:extLst>
                    <a:ext uri="{9D8B030D-6E8A-4147-A177-3AD203B41FA5}">
                      <a16:colId xmlns:a16="http://schemas.microsoft.com/office/drawing/2014/main" val="2001901873"/>
                    </a:ext>
                  </a:extLst>
                </a:gridCol>
              </a:tblGrid>
              <a:tr h="335280">
                <a:tc>
                  <a:txBody>
                    <a:bodyPr/>
                    <a:lstStyle/>
                    <a:p>
                      <a:r>
                        <a:rPr lang="en-US" sz="1300"/>
                        <a:t>Income Category</a:t>
                      </a:r>
                    </a:p>
                  </a:txBody>
                  <a:tcPr/>
                </a:tc>
                <a:tc>
                  <a:txBody>
                    <a:bodyPr/>
                    <a:lstStyle/>
                    <a:p>
                      <a:r>
                        <a:rPr lang="en-US" sz="1300"/>
                        <a:t>T Income Category</a:t>
                      </a:r>
                    </a:p>
                  </a:txBody>
                  <a:tcPr/>
                </a:tc>
                <a:extLst>
                  <a:ext uri="{0D108BD9-81ED-4DB2-BD59-A6C34878D82A}">
                    <a16:rowId xmlns:a16="http://schemas.microsoft.com/office/drawing/2014/main" val="812891202"/>
                  </a:ext>
                </a:extLst>
              </a:tr>
              <a:tr h="335280">
                <a:tc>
                  <a:txBody>
                    <a:bodyPr/>
                    <a:lstStyle/>
                    <a:p>
                      <a:r>
                        <a:rPr lang="en-US" sz="1300"/>
                        <a:t>Less than $40K</a:t>
                      </a:r>
                    </a:p>
                  </a:txBody>
                  <a:tcPr/>
                </a:tc>
                <a:tc>
                  <a:txBody>
                    <a:bodyPr/>
                    <a:lstStyle/>
                    <a:p>
                      <a:r>
                        <a:rPr lang="en-US" sz="1300"/>
                        <a:t>1</a:t>
                      </a:r>
                    </a:p>
                  </a:txBody>
                  <a:tcPr/>
                </a:tc>
                <a:extLst>
                  <a:ext uri="{0D108BD9-81ED-4DB2-BD59-A6C34878D82A}">
                    <a16:rowId xmlns:a16="http://schemas.microsoft.com/office/drawing/2014/main" val="4255036184"/>
                  </a:ext>
                </a:extLst>
              </a:tr>
              <a:tr h="3352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300"/>
                        <a:t>$40K - $60K</a:t>
                      </a:r>
                    </a:p>
                  </a:txBody>
                  <a:tcPr/>
                </a:tc>
                <a:tc>
                  <a:txBody>
                    <a:bodyPr/>
                    <a:lstStyle/>
                    <a:p>
                      <a:r>
                        <a:rPr lang="en-US" sz="1300"/>
                        <a:t>2</a:t>
                      </a:r>
                    </a:p>
                  </a:txBody>
                  <a:tcPr/>
                </a:tc>
                <a:extLst>
                  <a:ext uri="{0D108BD9-81ED-4DB2-BD59-A6C34878D82A}">
                    <a16:rowId xmlns:a16="http://schemas.microsoft.com/office/drawing/2014/main" val="3622060057"/>
                  </a:ext>
                </a:extLst>
              </a:tr>
              <a:tr h="335280">
                <a:tc>
                  <a:txBody>
                    <a:bodyPr/>
                    <a:lstStyle/>
                    <a:p>
                      <a:r>
                        <a:rPr lang="en-US" sz="1300"/>
                        <a:t>$60K - $80K</a:t>
                      </a:r>
                    </a:p>
                  </a:txBody>
                  <a:tcPr/>
                </a:tc>
                <a:tc>
                  <a:txBody>
                    <a:bodyPr/>
                    <a:lstStyle/>
                    <a:p>
                      <a:r>
                        <a:rPr lang="en-US" sz="1300"/>
                        <a:t>3</a:t>
                      </a:r>
                    </a:p>
                  </a:txBody>
                  <a:tcPr/>
                </a:tc>
                <a:extLst>
                  <a:ext uri="{0D108BD9-81ED-4DB2-BD59-A6C34878D82A}">
                    <a16:rowId xmlns:a16="http://schemas.microsoft.com/office/drawing/2014/main" val="2709685439"/>
                  </a:ext>
                </a:extLst>
              </a:tr>
              <a:tr h="335280">
                <a:tc>
                  <a:txBody>
                    <a:bodyPr/>
                    <a:lstStyle/>
                    <a:p>
                      <a:r>
                        <a:rPr lang="en-US" sz="1300"/>
                        <a:t>$80K - $120K</a:t>
                      </a:r>
                    </a:p>
                  </a:txBody>
                  <a:tcPr/>
                </a:tc>
                <a:tc>
                  <a:txBody>
                    <a:bodyPr/>
                    <a:lstStyle/>
                    <a:p>
                      <a:r>
                        <a:rPr lang="en-US" sz="1300"/>
                        <a:t>4</a:t>
                      </a:r>
                    </a:p>
                  </a:txBody>
                  <a:tcPr/>
                </a:tc>
                <a:extLst>
                  <a:ext uri="{0D108BD9-81ED-4DB2-BD59-A6C34878D82A}">
                    <a16:rowId xmlns:a16="http://schemas.microsoft.com/office/drawing/2014/main" val="3164240234"/>
                  </a:ext>
                </a:extLst>
              </a:tr>
              <a:tr h="335280">
                <a:tc>
                  <a:txBody>
                    <a:bodyPr/>
                    <a:lstStyle/>
                    <a:p>
                      <a:r>
                        <a:rPr lang="en-US" sz="1300"/>
                        <a:t>$120K +</a:t>
                      </a:r>
                    </a:p>
                  </a:txBody>
                  <a:tcPr/>
                </a:tc>
                <a:tc>
                  <a:txBody>
                    <a:bodyPr/>
                    <a:lstStyle/>
                    <a:p>
                      <a:r>
                        <a:rPr lang="en-US" sz="1300"/>
                        <a:t>5</a:t>
                      </a:r>
                    </a:p>
                  </a:txBody>
                  <a:tcPr/>
                </a:tc>
                <a:extLst>
                  <a:ext uri="{0D108BD9-81ED-4DB2-BD59-A6C34878D82A}">
                    <a16:rowId xmlns:a16="http://schemas.microsoft.com/office/drawing/2014/main" val="2745210"/>
                  </a:ext>
                </a:extLst>
              </a:tr>
            </a:tbl>
          </a:graphicData>
        </a:graphic>
      </p:graphicFrame>
    </p:spTree>
    <p:extLst>
      <p:ext uri="{BB962C8B-B14F-4D97-AF65-F5344CB8AC3E}">
        <p14:creationId xmlns:p14="http://schemas.microsoft.com/office/powerpoint/2010/main" val="29648240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59370F3-43D6-4B32-AF4F-E2BA4266006C}"/>
              </a:ext>
            </a:extLst>
          </p:cNvPr>
          <p:cNvPicPr>
            <a:picLocks noChangeAspect="1"/>
          </p:cNvPicPr>
          <p:nvPr/>
        </p:nvPicPr>
        <p:blipFill rotWithShape="1">
          <a:blip r:embed="rId2"/>
          <a:srcRect l="677" t="1522" r="699" b="21569"/>
          <a:stretch/>
        </p:blipFill>
        <p:spPr>
          <a:xfrm>
            <a:off x="1870841" y="588579"/>
            <a:ext cx="9601200" cy="3770383"/>
          </a:xfrm>
          <a:prstGeom prst="rect">
            <a:avLst/>
          </a:prstGeom>
          <a:solidFill>
            <a:srgbClr val="FFFFFF">
              <a:shade val="85000"/>
            </a:srgbClr>
          </a:solidFill>
          <a:ln w="9525" cap="sq">
            <a:solidFill>
              <a:schemeClr val="accent1"/>
            </a:solidFill>
            <a:miter lim="800000"/>
          </a:ln>
          <a:effectLst/>
        </p:spPr>
      </p:pic>
      <p:pic>
        <p:nvPicPr>
          <p:cNvPr id="10" name="Content Placeholder 9">
            <a:extLst>
              <a:ext uri="{FF2B5EF4-FFF2-40B4-BE49-F238E27FC236}">
                <a16:creationId xmlns:a16="http://schemas.microsoft.com/office/drawing/2014/main" id="{04478A1D-438F-4D6F-A1FF-0AAE937F81ED}"/>
              </a:ext>
            </a:extLst>
          </p:cNvPr>
          <p:cNvPicPr>
            <a:picLocks noGrp="1" noChangeAspect="1"/>
          </p:cNvPicPr>
          <p:nvPr>
            <p:ph idx="4294967295"/>
          </p:nvPr>
        </p:nvPicPr>
        <p:blipFill rotWithShape="1">
          <a:blip r:embed="rId3"/>
          <a:srcRect l="567" t="122" r="916" b="66122"/>
          <a:stretch/>
        </p:blipFill>
        <p:spPr>
          <a:xfrm>
            <a:off x="1870841" y="4508938"/>
            <a:ext cx="9601200" cy="1651258"/>
          </a:xfrm>
          <a:prstGeom prst="rect">
            <a:avLst/>
          </a:prstGeom>
          <a:solidFill>
            <a:srgbClr val="FFFFFF">
              <a:shade val="85000"/>
            </a:srgbClr>
          </a:solidFill>
          <a:ln w="9525" cap="sq">
            <a:solidFill>
              <a:schemeClr val="accent1"/>
            </a:solidFill>
            <a:miter lim="800000"/>
          </a:ln>
          <a:effectLst/>
        </p:spPr>
      </p:pic>
      <p:sp>
        <p:nvSpPr>
          <p:cNvPr id="13" name="Title 1">
            <a:extLst>
              <a:ext uri="{FF2B5EF4-FFF2-40B4-BE49-F238E27FC236}">
                <a16:creationId xmlns:a16="http://schemas.microsoft.com/office/drawing/2014/main" id="{85700718-5FAD-42A2-95BA-D75D23FD220F}"/>
              </a:ext>
            </a:extLst>
          </p:cNvPr>
          <p:cNvSpPr>
            <a:spLocks noGrp="1"/>
          </p:cNvSpPr>
          <p:nvPr>
            <p:ph type="title" idx="4294967295"/>
          </p:nvPr>
        </p:nvSpPr>
        <p:spPr>
          <a:xfrm>
            <a:off x="0" y="0"/>
            <a:ext cx="1270000" cy="6403121"/>
          </a:xfrm>
        </p:spPr>
        <p:txBody>
          <a:bodyPr vert="vert270">
            <a:normAutofit/>
          </a:bodyPr>
          <a:lstStyle/>
          <a:p>
            <a:pPr algn="ctr"/>
            <a:r>
              <a:rPr lang="en-US" dirty="0"/>
              <a:t>Gradient Boosted</a:t>
            </a:r>
            <a:endParaRPr lang="en-US" sz="1300" dirty="0"/>
          </a:p>
        </p:txBody>
      </p:sp>
      <p:sp>
        <p:nvSpPr>
          <p:cNvPr id="7" name="Footer Placeholder 5">
            <a:extLst>
              <a:ext uri="{FF2B5EF4-FFF2-40B4-BE49-F238E27FC236}">
                <a16:creationId xmlns:a16="http://schemas.microsoft.com/office/drawing/2014/main" id="{58100216-4C97-4B72-8DDC-AF19BABED693}"/>
              </a:ext>
            </a:extLst>
          </p:cNvPr>
          <p:cNvSpPr>
            <a:spLocks noGrp="1"/>
          </p:cNvSpPr>
          <p:nvPr>
            <p:ph type="ftr" sz="quarter" idx="11"/>
          </p:nvPr>
        </p:nvSpPr>
        <p:spPr>
          <a:xfrm>
            <a:off x="10661332" y="6403122"/>
            <a:ext cx="1117226" cy="411162"/>
          </a:xfrm>
        </p:spPr>
        <p:txBody>
          <a:bodyPr/>
          <a:lstStyle/>
          <a:p>
            <a:r>
              <a:rPr lang="en-US" sz="1600" b="1" cap="none" dirty="0">
                <a:latin typeface="+mj-lt"/>
              </a:rPr>
              <a:t>Madhura</a:t>
            </a:r>
            <a:endParaRPr lang="en-US" sz="1200" b="1" cap="none" dirty="0">
              <a:latin typeface="+mj-lt"/>
            </a:endParaRPr>
          </a:p>
        </p:txBody>
      </p:sp>
    </p:spTree>
    <p:extLst>
      <p:ext uri="{BB962C8B-B14F-4D97-AF65-F5344CB8AC3E}">
        <p14:creationId xmlns:p14="http://schemas.microsoft.com/office/powerpoint/2010/main" val="4767337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F115E6-EB8F-4F80-85E6-FF8EC22BEE3A}"/>
              </a:ext>
            </a:extLst>
          </p:cNvPr>
          <p:cNvPicPr>
            <a:picLocks noChangeAspect="1"/>
          </p:cNvPicPr>
          <p:nvPr/>
        </p:nvPicPr>
        <p:blipFill>
          <a:blip r:embed="rId2"/>
          <a:stretch>
            <a:fillRect/>
          </a:stretch>
        </p:blipFill>
        <p:spPr>
          <a:xfrm>
            <a:off x="1587021" y="889000"/>
            <a:ext cx="9784080" cy="1530843"/>
          </a:xfrm>
          <a:prstGeom prst="rect">
            <a:avLst/>
          </a:prstGeom>
        </p:spPr>
      </p:pic>
      <p:pic>
        <p:nvPicPr>
          <p:cNvPr id="8" name="Picture 7">
            <a:extLst>
              <a:ext uri="{FF2B5EF4-FFF2-40B4-BE49-F238E27FC236}">
                <a16:creationId xmlns:a16="http://schemas.microsoft.com/office/drawing/2014/main" id="{1CF544DD-BA3D-41DE-ACB5-82C49204CA35}"/>
              </a:ext>
            </a:extLst>
          </p:cNvPr>
          <p:cNvPicPr>
            <a:picLocks noChangeAspect="1"/>
          </p:cNvPicPr>
          <p:nvPr/>
        </p:nvPicPr>
        <p:blipFill rotWithShape="1">
          <a:blip r:embed="rId3"/>
          <a:srcRect t="10265" r="3817" b="38976"/>
          <a:stretch/>
        </p:blipFill>
        <p:spPr>
          <a:xfrm>
            <a:off x="1582366" y="2529926"/>
            <a:ext cx="6150752" cy="276225"/>
          </a:xfrm>
          <a:prstGeom prst="rect">
            <a:avLst/>
          </a:prstGeom>
        </p:spPr>
      </p:pic>
      <p:pic>
        <p:nvPicPr>
          <p:cNvPr id="11" name="Content Placeholder 6">
            <a:extLst>
              <a:ext uri="{FF2B5EF4-FFF2-40B4-BE49-F238E27FC236}">
                <a16:creationId xmlns:a16="http://schemas.microsoft.com/office/drawing/2014/main" id="{22B07CF6-9008-496E-B710-CA657EB5CA70}"/>
              </a:ext>
            </a:extLst>
          </p:cNvPr>
          <p:cNvPicPr>
            <a:picLocks noChangeAspect="1"/>
          </p:cNvPicPr>
          <p:nvPr/>
        </p:nvPicPr>
        <p:blipFill rotWithShape="1">
          <a:blip r:embed="rId4"/>
          <a:srcRect t="11238" b="1"/>
          <a:stretch/>
        </p:blipFill>
        <p:spPr>
          <a:xfrm>
            <a:off x="1584862" y="5432603"/>
            <a:ext cx="4067175" cy="245183"/>
          </a:xfrm>
          <a:prstGeom prst="rect">
            <a:avLst/>
          </a:prstGeom>
        </p:spPr>
      </p:pic>
      <p:pic>
        <p:nvPicPr>
          <p:cNvPr id="12" name="Picture 11">
            <a:extLst>
              <a:ext uri="{FF2B5EF4-FFF2-40B4-BE49-F238E27FC236}">
                <a16:creationId xmlns:a16="http://schemas.microsoft.com/office/drawing/2014/main" id="{72C76769-94C2-48EC-9410-493027F1BA14}"/>
              </a:ext>
            </a:extLst>
          </p:cNvPr>
          <p:cNvPicPr>
            <a:picLocks noChangeAspect="1"/>
          </p:cNvPicPr>
          <p:nvPr/>
        </p:nvPicPr>
        <p:blipFill rotWithShape="1">
          <a:blip r:embed="rId5"/>
          <a:srcRect l="357" r="500"/>
          <a:stretch/>
        </p:blipFill>
        <p:spPr>
          <a:xfrm>
            <a:off x="1619283" y="3668158"/>
            <a:ext cx="9784080" cy="1658080"/>
          </a:xfrm>
          <a:prstGeom prst="rect">
            <a:avLst/>
          </a:prstGeom>
        </p:spPr>
      </p:pic>
      <p:sp>
        <p:nvSpPr>
          <p:cNvPr id="4" name="TextBox 3">
            <a:extLst>
              <a:ext uri="{FF2B5EF4-FFF2-40B4-BE49-F238E27FC236}">
                <a16:creationId xmlns:a16="http://schemas.microsoft.com/office/drawing/2014/main" id="{F7B66F8A-7278-4AE6-A875-43D3BFDF0EBB}"/>
              </a:ext>
            </a:extLst>
          </p:cNvPr>
          <p:cNvSpPr txBox="1"/>
          <p:nvPr/>
        </p:nvSpPr>
        <p:spPr>
          <a:xfrm>
            <a:off x="1619283" y="411163"/>
            <a:ext cx="34336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C7016"/>
                </a:solidFill>
                <a:effectLst/>
                <a:uLnTx/>
                <a:uFillTx/>
                <a:latin typeface="Franklin Gothic Book" panose="020F0502020204030204"/>
                <a:ea typeface="+mn-ea"/>
                <a:cs typeface="+mn-cs"/>
              </a:rPr>
              <a:t>Cross Validation (Training-Testing)</a:t>
            </a:r>
          </a:p>
        </p:txBody>
      </p:sp>
      <p:sp>
        <p:nvSpPr>
          <p:cNvPr id="5" name="Rectangle 4">
            <a:extLst>
              <a:ext uri="{FF2B5EF4-FFF2-40B4-BE49-F238E27FC236}">
                <a16:creationId xmlns:a16="http://schemas.microsoft.com/office/drawing/2014/main" id="{145EA635-CACD-48E5-B42F-191F1A445E86}"/>
              </a:ext>
            </a:extLst>
          </p:cNvPr>
          <p:cNvSpPr/>
          <p:nvPr/>
        </p:nvSpPr>
        <p:spPr>
          <a:xfrm>
            <a:off x="1619283" y="3192461"/>
            <a:ext cx="11433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C7016"/>
                </a:solidFill>
                <a:effectLst/>
                <a:uLnTx/>
                <a:uFillTx/>
                <a:latin typeface="Franklin Gothic Book" panose="020F0502020204030204"/>
                <a:ea typeface="+mn-ea"/>
                <a:cs typeface="+mn-cs"/>
              </a:rPr>
              <a:t>Validation</a:t>
            </a:r>
          </a:p>
        </p:txBody>
      </p:sp>
      <p:sp>
        <p:nvSpPr>
          <p:cNvPr id="10" name="Title 1">
            <a:extLst>
              <a:ext uri="{FF2B5EF4-FFF2-40B4-BE49-F238E27FC236}">
                <a16:creationId xmlns:a16="http://schemas.microsoft.com/office/drawing/2014/main" id="{5BEFE447-427D-4043-BC3A-7246FEAB57F2}"/>
              </a:ext>
            </a:extLst>
          </p:cNvPr>
          <p:cNvSpPr txBox="1">
            <a:spLocks/>
          </p:cNvSpPr>
          <p:nvPr/>
        </p:nvSpPr>
        <p:spPr>
          <a:xfrm>
            <a:off x="0" y="0"/>
            <a:ext cx="1270000" cy="6403121"/>
          </a:xfrm>
          <a:prstGeom prst="rect">
            <a:avLst/>
          </a:prstGeom>
        </p:spPr>
        <p:txBody>
          <a:bodyPr vert="vert270"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dirty="0"/>
              <a:t>Gradient Boosted</a:t>
            </a:r>
            <a:endParaRPr lang="en-US" sz="1300" dirty="0"/>
          </a:p>
        </p:txBody>
      </p:sp>
      <p:sp>
        <p:nvSpPr>
          <p:cNvPr id="13" name="Footer Placeholder 5">
            <a:extLst>
              <a:ext uri="{FF2B5EF4-FFF2-40B4-BE49-F238E27FC236}">
                <a16:creationId xmlns:a16="http://schemas.microsoft.com/office/drawing/2014/main" id="{05EAC449-0DBC-41BD-9210-20800CFE5818}"/>
              </a:ext>
            </a:extLst>
          </p:cNvPr>
          <p:cNvSpPr>
            <a:spLocks noGrp="1"/>
          </p:cNvSpPr>
          <p:nvPr>
            <p:ph type="ftr" sz="quarter" idx="11"/>
          </p:nvPr>
        </p:nvSpPr>
        <p:spPr>
          <a:xfrm>
            <a:off x="10661331" y="6403122"/>
            <a:ext cx="1171547" cy="411162"/>
          </a:xfrm>
        </p:spPr>
        <p:txBody>
          <a:bodyPr/>
          <a:lstStyle/>
          <a:p>
            <a:r>
              <a:rPr lang="en-US" sz="1600" b="1" cap="none" dirty="0">
                <a:latin typeface="+mj-lt"/>
              </a:rPr>
              <a:t>Madhura</a:t>
            </a:r>
            <a:endParaRPr lang="en-US" sz="1200" b="1" cap="none" dirty="0">
              <a:latin typeface="+mj-lt"/>
            </a:endParaRPr>
          </a:p>
        </p:txBody>
      </p:sp>
    </p:spTree>
    <p:extLst>
      <p:ext uri="{BB962C8B-B14F-4D97-AF65-F5344CB8AC3E}">
        <p14:creationId xmlns:p14="http://schemas.microsoft.com/office/powerpoint/2010/main" val="37641219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9F734-3D71-4098-AF10-2C6A34DFDAC9}"/>
              </a:ext>
            </a:extLst>
          </p:cNvPr>
          <p:cNvSpPr>
            <a:spLocks noGrp="1"/>
          </p:cNvSpPr>
          <p:nvPr>
            <p:ph type="title" idx="4294967295"/>
          </p:nvPr>
        </p:nvSpPr>
        <p:spPr>
          <a:xfrm rot="16200000">
            <a:off x="-2618525" y="2618526"/>
            <a:ext cx="6403124" cy="1166068"/>
          </a:xfrm>
        </p:spPr>
        <p:txBody>
          <a:bodyPr/>
          <a:lstStyle/>
          <a:p>
            <a:pPr algn="ctr"/>
            <a:r>
              <a:rPr lang="en-US" dirty="0"/>
              <a:t>Decision Trees </a:t>
            </a:r>
            <a:endParaRPr lang="en-US" sz="1200" dirty="0"/>
          </a:p>
        </p:txBody>
      </p:sp>
      <p:pic>
        <p:nvPicPr>
          <p:cNvPr id="9" name="Picture 8">
            <a:extLst>
              <a:ext uri="{FF2B5EF4-FFF2-40B4-BE49-F238E27FC236}">
                <a16:creationId xmlns:a16="http://schemas.microsoft.com/office/drawing/2014/main" id="{D59370F3-43D6-4B32-AF4F-E2BA4266006C}"/>
              </a:ext>
            </a:extLst>
          </p:cNvPr>
          <p:cNvPicPr>
            <a:picLocks noChangeAspect="1"/>
          </p:cNvPicPr>
          <p:nvPr/>
        </p:nvPicPr>
        <p:blipFill rotWithShape="1">
          <a:blip r:embed="rId2"/>
          <a:srcRect b="20783"/>
          <a:stretch/>
        </p:blipFill>
        <p:spPr>
          <a:xfrm>
            <a:off x="1661112" y="390045"/>
            <a:ext cx="9878426" cy="3858935"/>
          </a:xfrm>
          <a:prstGeom prst="rect">
            <a:avLst/>
          </a:prstGeom>
          <a:ln>
            <a:solidFill>
              <a:schemeClr val="accent1"/>
            </a:solidFill>
          </a:ln>
        </p:spPr>
      </p:pic>
      <p:pic>
        <p:nvPicPr>
          <p:cNvPr id="3" name="Picture 2">
            <a:extLst>
              <a:ext uri="{FF2B5EF4-FFF2-40B4-BE49-F238E27FC236}">
                <a16:creationId xmlns:a16="http://schemas.microsoft.com/office/drawing/2014/main" id="{DCE34081-30D9-4347-AFF2-7871093A7107}"/>
              </a:ext>
            </a:extLst>
          </p:cNvPr>
          <p:cNvPicPr>
            <a:picLocks noChangeAspect="1"/>
          </p:cNvPicPr>
          <p:nvPr/>
        </p:nvPicPr>
        <p:blipFill rotWithShape="1">
          <a:blip r:embed="rId3"/>
          <a:srcRect l="679"/>
          <a:stretch/>
        </p:blipFill>
        <p:spPr>
          <a:xfrm>
            <a:off x="1661112" y="4404220"/>
            <a:ext cx="9878426" cy="1802220"/>
          </a:xfrm>
          <a:prstGeom prst="rect">
            <a:avLst/>
          </a:prstGeom>
          <a:ln>
            <a:solidFill>
              <a:schemeClr val="accent1"/>
            </a:solidFill>
          </a:ln>
        </p:spPr>
      </p:pic>
      <p:sp>
        <p:nvSpPr>
          <p:cNvPr id="6" name="Footer Placeholder 5">
            <a:extLst>
              <a:ext uri="{FF2B5EF4-FFF2-40B4-BE49-F238E27FC236}">
                <a16:creationId xmlns:a16="http://schemas.microsoft.com/office/drawing/2014/main" id="{EC28AEF7-33A8-4427-8661-6596B1EA28DC}"/>
              </a:ext>
            </a:extLst>
          </p:cNvPr>
          <p:cNvSpPr>
            <a:spLocks noGrp="1"/>
          </p:cNvSpPr>
          <p:nvPr>
            <p:ph type="ftr" sz="quarter" idx="11"/>
          </p:nvPr>
        </p:nvSpPr>
        <p:spPr>
          <a:xfrm>
            <a:off x="10661332" y="6403122"/>
            <a:ext cx="988696" cy="411162"/>
          </a:xfrm>
        </p:spPr>
        <p:txBody>
          <a:bodyPr/>
          <a:lstStyle/>
          <a:p>
            <a:r>
              <a:rPr lang="en-US" sz="1600" b="1" cap="none" dirty="0">
                <a:latin typeface="+mj-lt"/>
              </a:rPr>
              <a:t>Ariful</a:t>
            </a:r>
            <a:endParaRPr lang="en-US" sz="1200" b="1" cap="none" dirty="0">
              <a:latin typeface="+mj-lt"/>
            </a:endParaRPr>
          </a:p>
        </p:txBody>
      </p:sp>
    </p:spTree>
    <p:extLst>
      <p:ext uri="{BB962C8B-B14F-4D97-AF65-F5344CB8AC3E}">
        <p14:creationId xmlns:p14="http://schemas.microsoft.com/office/powerpoint/2010/main" val="24626742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9F734-3D71-4098-AF10-2C6A34DFDAC9}"/>
              </a:ext>
            </a:extLst>
          </p:cNvPr>
          <p:cNvSpPr>
            <a:spLocks noGrp="1"/>
          </p:cNvSpPr>
          <p:nvPr>
            <p:ph type="title" idx="4294967295"/>
          </p:nvPr>
        </p:nvSpPr>
        <p:spPr>
          <a:xfrm rot="16200000">
            <a:off x="-2538830" y="2538827"/>
            <a:ext cx="6403124" cy="1325463"/>
          </a:xfrm>
        </p:spPr>
        <p:txBody>
          <a:bodyPr>
            <a:normAutofit/>
          </a:bodyPr>
          <a:lstStyle/>
          <a:p>
            <a:pPr algn="ctr"/>
            <a:r>
              <a:rPr lang="en-US" dirty="0"/>
              <a:t>Decision Trees </a:t>
            </a:r>
            <a:endParaRPr lang="en-US" sz="1200" dirty="0"/>
          </a:p>
        </p:txBody>
      </p:sp>
      <p:pic>
        <p:nvPicPr>
          <p:cNvPr id="3" name="Picture 2">
            <a:extLst>
              <a:ext uri="{FF2B5EF4-FFF2-40B4-BE49-F238E27FC236}">
                <a16:creationId xmlns:a16="http://schemas.microsoft.com/office/drawing/2014/main" id="{1ECBAD46-CB29-49F8-AA50-2E7D298FA9CE}"/>
              </a:ext>
            </a:extLst>
          </p:cNvPr>
          <p:cNvPicPr>
            <a:picLocks noChangeAspect="1"/>
          </p:cNvPicPr>
          <p:nvPr/>
        </p:nvPicPr>
        <p:blipFill>
          <a:blip r:embed="rId2"/>
          <a:stretch>
            <a:fillRect/>
          </a:stretch>
        </p:blipFill>
        <p:spPr>
          <a:xfrm>
            <a:off x="1614220" y="949842"/>
            <a:ext cx="9255853" cy="1997606"/>
          </a:xfrm>
          <a:prstGeom prst="rect">
            <a:avLst/>
          </a:prstGeom>
        </p:spPr>
      </p:pic>
      <p:pic>
        <p:nvPicPr>
          <p:cNvPr id="4" name="Picture 3">
            <a:extLst>
              <a:ext uri="{FF2B5EF4-FFF2-40B4-BE49-F238E27FC236}">
                <a16:creationId xmlns:a16="http://schemas.microsoft.com/office/drawing/2014/main" id="{AD419153-D197-4082-B921-A8DEE5EF74BD}"/>
              </a:ext>
            </a:extLst>
          </p:cNvPr>
          <p:cNvPicPr>
            <a:picLocks noChangeAspect="1"/>
          </p:cNvPicPr>
          <p:nvPr/>
        </p:nvPicPr>
        <p:blipFill>
          <a:blip r:embed="rId3"/>
          <a:stretch>
            <a:fillRect/>
          </a:stretch>
        </p:blipFill>
        <p:spPr>
          <a:xfrm>
            <a:off x="1614220" y="3022838"/>
            <a:ext cx="7134225" cy="419100"/>
          </a:xfrm>
          <a:prstGeom prst="rect">
            <a:avLst/>
          </a:prstGeom>
        </p:spPr>
      </p:pic>
      <p:pic>
        <p:nvPicPr>
          <p:cNvPr id="7" name="Picture 6">
            <a:extLst>
              <a:ext uri="{FF2B5EF4-FFF2-40B4-BE49-F238E27FC236}">
                <a16:creationId xmlns:a16="http://schemas.microsoft.com/office/drawing/2014/main" id="{D6CAE0A6-3772-4C33-8CAF-3765F68D51FE}"/>
              </a:ext>
            </a:extLst>
          </p:cNvPr>
          <p:cNvPicPr>
            <a:picLocks noChangeAspect="1"/>
          </p:cNvPicPr>
          <p:nvPr/>
        </p:nvPicPr>
        <p:blipFill>
          <a:blip r:embed="rId4"/>
          <a:stretch>
            <a:fillRect/>
          </a:stretch>
        </p:blipFill>
        <p:spPr>
          <a:xfrm>
            <a:off x="1614220" y="3865850"/>
            <a:ext cx="9580227" cy="2073469"/>
          </a:xfrm>
          <a:prstGeom prst="rect">
            <a:avLst/>
          </a:prstGeom>
        </p:spPr>
      </p:pic>
      <p:sp>
        <p:nvSpPr>
          <p:cNvPr id="8" name="TextBox 7">
            <a:extLst>
              <a:ext uri="{FF2B5EF4-FFF2-40B4-BE49-F238E27FC236}">
                <a16:creationId xmlns:a16="http://schemas.microsoft.com/office/drawing/2014/main" id="{0E6A549F-2DF1-4681-B684-D3619430D631}"/>
              </a:ext>
            </a:extLst>
          </p:cNvPr>
          <p:cNvSpPr txBox="1"/>
          <p:nvPr/>
        </p:nvSpPr>
        <p:spPr>
          <a:xfrm>
            <a:off x="1614220" y="406127"/>
            <a:ext cx="3431097" cy="369332"/>
          </a:xfrm>
          <a:prstGeom prst="rect">
            <a:avLst/>
          </a:prstGeom>
          <a:noFill/>
        </p:spPr>
        <p:txBody>
          <a:bodyPr wrap="square" rtlCol="0">
            <a:spAutoFit/>
          </a:bodyPr>
          <a:lstStyle/>
          <a:p>
            <a:r>
              <a:rPr kumimoji="0" lang="en-US" sz="1800" b="0" i="0" u="none" strike="noStrike" kern="1200" cap="none" spc="0" normalizeH="0" baseline="0" noProof="0" dirty="0">
                <a:ln>
                  <a:noFill/>
                </a:ln>
                <a:solidFill>
                  <a:srgbClr val="EC7016"/>
                </a:solidFill>
                <a:effectLst/>
                <a:uLnTx/>
                <a:uFillTx/>
                <a:latin typeface="Franklin Gothic Book" panose="020F0502020204030204"/>
                <a:ea typeface="+mn-ea"/>
                <a:cs typeface="+mn-cs"/>
              </a:rPr>
              <a:t>Cross Validation (Training-Testing)</a:t>
            </a:r>
          </a:p>
        </p:txBody>
      </p:sp>
      <p:sp>
        <p:nvSpPr>
          <p:cNvPr id="9" name="Rectangle 8">
            <a:extLst>
              <a:ext uri="{FF2B5EF4-FFF2-40B4-BE49-F238E27FC236}">
                <a16:creationId xmlns:a16="http://schemas.microsoft.com/office/drawing/2014/main" id="{47BD55F6-B899-462E-9387-E87D917958CF}"/>
              </a:ext>
            </a:extLst>
          </p:cNvPr>
          <p:cNvSpPr/>
          <p:nvPr/>
        </p:nvSpPr>
        <p:spPr>
          <a:xfrm>
            <a:off x="1614220" y="3441938"/>
            <a:ext cx="11433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C7016"/>
                </a:solidFill>
                <a:effectLst/>
                <a:uLnTx/>
                <a:uFillTx/>
                <a:latin typeface="Franklin Gothic Book" panose="020F0502020204030204"/>
                <a:ea typeface="+mn-ea"/>
                <a:cs typeface="+mn-cs"/>
              </a:rPr>
              <a:t>Validation</a:t>
            </a:r>
          </a:p>
        </p:txBody>
      </p:sp>
      <p:pic>
        <p:nvPicPr>
          <p:cNvPr id="10" name="Picture 9">
            <a:extLst>
              <a:ext uri="{FF2B5EF4-FFF2-40B4-BE49-F238E27FC236}">
                <a16:creationId xmlns:a16="http://schemas.microsoft.com/office/drawing/2014/main" id="{A195C7CA-383B-4FD1-8CCE-CA4D0999FDF9}"/>
              </a:ext>
            </a:extLst>
          </p:cNvPr>
          <p:cNvPicPr>
            <a:picLocks noChangeAspect="1"/>
          </p:cNvPicPr>
          <p:nvPr/>
        </p:nvPicPr>
        <p:blipFill>
          <a:blip r:embed="rId5"/>
          <a:stretch>
            <a:fillRect/>
          </a:stretch>
        </p:blipFill>
        <p:spPr>
          <a:xfrm>
            <a:off x="1614220" y="5801854"/>
            <a:ext cx="4257675" cy="381000"/>
          </a:xfrm>
          <a:prstGeom prst="rect">
            <a:avLst/>
          </a:prstGeom>
        </p:spPr>
      </p:pic>
      <p:sp>
        <p:nvSpPr>
          <p:cNvPr id="11" name="Footer Placeholder 5">
            <a:extLst>
              <a:ext uri="{FF2B5EF4-FFF2-40B4-BE49-F238E27FC236}">
                <a16:creationId xmlns:a16="http://schemas.microsoft.com/office/drawing/2014/main" id="{B24B1A63-5CD8-4576-B071-B6806CD4819B}"/>
              </a:ext>
            </a:extLst>
          </p:cNvPr>
          <p:cNvSpPr>
            <a:spLocks noGrp="1"/>
          </p:cNvSpPr>
          <p:nvPr>
            <p:ph type="ftr" sz="quarter" idx="11"/>
          </p:nvPr>
        </p:nvSpPr>
        <p:spPr>
          <a:xfrm>
            <a:off x="10661332" y="6403122"/>
            <a:ext cx="988696" cy="411162"/>
          </a:xfrm>
        </p:spPr>
        <p:txBody>
          <a:bodyPr/>
          <a:lstStyle/>
          <a:p>
            <a:r>
              <a:rPr lang="en-US" sz="1600" b="1" cap="none" dirty="0">
                <a:latin typeface="+mj-lt"/>
              </a:rPr>
              <a:t>Ariful</a:t>
            </a:r>
            <a:endParaRPr lang="en-US" sz="1200" b="1" cap="none" dirty="0">
              <a:latin typeface="+mj-lt"/>
            </a:endParaRPr>
          </a:p>
        </p:txBody>
      </p:sp>
    </p:spTree>
    <p:extLst>
      <p:ext uri="{BB962C8B-B14F-4D97-AF65-F5344CB8AC3E}">
        <p14:creationId xmlns:p14="http://schemas.microsoft.com/office/powerpoint/2010/main" val="24784158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9F734-3D71-4098-AF10-2C6A34DFDAC9}"/>
              </a:ext>
            </a:extLst>
          </p:cNvPr>
          <p:cNvSpPr>
            <a:spLocks noGrp="1"/>
          </p:cNvSpPr>
          <p:nvPr>
            <p:ph type="title" idx="4294967295"/>
          </p:nvPr>
        </p:nvSpPr>
        <p:spPr>
          <a:xfrm rot="16200000">
            <a:off x="-2576873" y="2576869"/>
            <a:ext cx="6403125" cy="1249378"/>
          </a:xfrm>
        </p:spPr>
        <p:txBody>
          <a:bodyPr/>
          <a:lstStyle/>
          <a:p>
            <a:pPr algn="ctr"/>
            <a:r>
              <a:rPr lang="en-US" dirty="0"/>
              <a:t>Deep Learning </a:t>
            </a:r>
            <a:r>
              <a:rPr lang="en-US" sz="1200" dirty="0"/>
              <a:t> </a:t>
            </a:r>
          </a:p>
        </p:txBody>
      </p:sp>
      <p:pic>
        <p:nvPicPr>
          <p:cNvPr id="3" name="Picture 2">
            <a:extLst>
              <a:ext uri="{FF2B5EF4-FFF2-40B4-BE49-F238E27FC236}">
                <a16:creationId xmlns:a16="http://schemas.microsoft.com/office/drawing/2014/main" id="{7966B01A-20DE-486C-9696-F486880002CF}"/>
              </a:ext>
            </a:extLst>
          </p:cNvPr>
          <p:cNvPicPr>
            <a:picLocks noChangeAspect="1"/>
          </p:cNvPicPr>
          <p:nvPr/>
        </p:nvPicPr>
        <p:blipFill>
          <a:blip r:embed="rId2"/>
          <a:stretch>
            <a:fillRect/>
          </a:stretch>
        </p:blipFill>
        <p:spPr>
          <a:xfrm>
            <a:off x="1661112" y="4403064"/>
            <a:ext cx="9878425" cy="1828801"/>
          </a:xfrm>
          <a:prstGeom prst="rect">
            <a:avLst/>
          </a:prstGeom>
          <a:ln>
            <a:solidFill>
              <a:schemeClr val="accent1"/>
            </a:solidFill>
          </a:ln>
        </p:spPr>
      </p:pic>
      <p:pic>
        <p:nvPicPr>
          <p:cNvPr id="5" name="Picture 4">
            <a:extLst>
              <a:ext uri="{FF2B5EF4-FFF2-40B4-BE49-F238E27FC236}">
                <a16:creationId xmlns:a16="http://schemas.microsoft.com/office/drawing/2014/main" id="{0DCCF59D-5AC5-4C09-87A4-79872A88BC79}"/>
              </a:ext>
            </a:extLst>
          </p:cNvPr>
          <p:cNvPicPr>
            <a:picLocks noChangeAspect="1"/>
          </p:cNvPicPr>
          <p:nvPr/>
        </p:nvPicPr>
        <p:blipFill rotWithShape="1">
          <a:blip r:embed="rId3"/>
          <a:srcRect b="20783"/>
          <a:stretch/>
        </p:blipFill>
        <p:spPr>
          <a:xfrm>
            <a:off x="1661112" y="343863"/>
            <a:ext cx="9878426" cy="3858935"/>
          </a:xfrm>
          <a:prstGeom prst="rect">
            <a:avLst/>
          </a:prstGeom>
          <a:ln>
            <a:solidFill>
              <a:schemeClr val="accent1"/>
            </a:solidFill>
          </a:ln>
        </p:spPr>
      </p:pic>
      <p:sp>
        <p:nvSpPr>
          <p:cNvPr id="6" name="Footer Placeholder 5">
            <a:extLst>
              <a:ext uri="{FF2B5EF4-FFF2-40B4-BE49-F238E27FC236}">
                <a16:creationId xmlns:a16="http://schemas.microsoft.com/office/drawing/2014/main" id="{63BBA362-4B70-4675-B5D3-9CCF375B01FE}"/>
              </a:ext>
            </a:extLst>
          </p:cNvPr>
          <p:cNvSpPr>
            <a:spLocks noGrp="1"/>
          </p:cNvSpPr>
          <p:nvPr>
            <p:ph type="ftr" sz="quarter" idx="11"/>
          </p:nvPr>
        </p:nvSpPr>
        <p:spPr>
          <a:xfrm>
            <a:off x="10661332" y="6403122"/>
            <a:ext cx="988696" cy="411162"/>
          </a:xfrm>
        </p:spPr>
        <p:txBody>
          <a:bodyPr/>
          <a:lstStyle/>
          <a:p>
            <a:r>
              <a:rPr lang="en-US" sz="1600" b="1" cap="none" dirty="0">
                <a:latin typeface="+mj-lt"/>
              </a:rPr>
              <a:t>Yuri</a:t>
            </a:r>
            <a:endParaRPr lang="en-US" sz="1200" b="1" cap="none" dirty="0">
              <a:latin typeface="+mj-lt"/>
            </a:endParaRPr>
          </a:p>
        </p:txBody>
      </p:sp>
    </p:spTree>
    <p:extLst>
      <p:ext uri="{BB962C8B-B14F-4D97-AF65-F5344CB8AC3E}">
        <p14:creationId xmlns:p14="http://schemas.microsoft.com/office/powerpoint/2010/main" val="30706810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89F734-3D71-4098-AF10-2C6A34DFDAC9}"/>
              </a:ext>
            </a:extLst>
          </p:cNvPr>
          <p:cNvSpPr>
            <a:spLocks noGrp="1"/>
          </p:cNvSpPr>
          <p:nvPr>
            <p:ph type="title" idx="4294967295"/>
          </p:nvPr>
        </p:nvSpPr>
        <p:spPr>
          <a:xfrm rot="16200000">
            <a:off x="-2527079" y="2527077"/>
            <a:ext cx="6403125" cy="1348965"/>
          </a:xfrm>
        </p:spPr>
        <p:txBody>
          <a:bodyPr/>
          <a:lstStyle/>
          <a:p>
            <a:pPr algn="ctr"/>
            <a:r>
              <a:rPr lang="en-US" dirty="0"/>
              <a:t>Deep Learning </a:t>
            </a:r>
            <a:endParaRPr lang="en-US" sz="1200" dirty="0"/>
          </a:p>
        </p:txBody>
      </p:sp>
      <p:pic>
        <p:nvPicPr>
          <p:cNvPr id="5" name="Content Placeholder 4">
            <a:extLst>
              <a:ext uri="{FF2B5EF4-FFF2-40B4-BE49-F238E27FC236}">
                <a16:creationId xmlns:a16="http://schemas.microsoft.com/office/drawing/2014/main" id="{90EE4B1F-01A2-45F4-B540-D0B3FA82BFE7}"/>
              </a:ext>
            </a:extLst>
          </p:cNvPr>
          <p:cNvPicPr>
            <a:picLocks noGrp="1" noChangeAspect="1"/>
          </p:cNvPicPr>
          <p:nvPr>
            <p:ph idx="4294967295"/>
          </p:nvPr>
        </p:nvPicPr>
        <p:blipFill>
          <a:blip r:embed="rId2"/>
          <a:stretch>
            <a:fillRect/>
          </a:stretch>
        </p:blipFill>
        <p:spPr>
          <a:xfrm>
            <a:off x="1779822" y="1036207"/>
            <a:ext cx="10058400" cy="1595438"/>
          </a:xfrm>
          <a:prstGeom prst="rect">
            <a:avLst/>
          </a:prstGeom>
        </p:spPr>
      </p:pic>
      <p:pic>
        <p:nvPicPr>
          <p:cNvPr id="7" name="Picture 6">
            <a:extLst>
              <a:ext uri="{FF2B5EF4-FFF2-40B4-BE49-F238E27FC236}">
                <a16:creationId xmlns:a16="http://schemas.microsoft.com/office/drawing/2014/main" id="{839925C3-48F9-42BF-A772-D0F9ECC1993B}"/>
              </a:ext>
            </a:extLst>
          </p:cNvPr>
          <p:cNvPicPr>
            <a:picLocks noChangeAspect="1"/>
          </p:cNvPicPr>
          <p:nvPr/>
        </p:nvPicPr>
        <p:blipFill>
          <a:blip r:embed="rId3"/>
          <a:stretch>
            <a:fillRect/>
          </a:stretch>
        </p:blipFill>
        <p:spPr>
          <a:xfrm>
            <a:off x="1706288" y="2822989"/>
            <a:ext cx="7181850" cy="428625"/>
          </a:xfrm>
          <a:prstGeom prst="rect">
            <a:avLst/>
          </a:prstGeom>
        </p:spPr>
      </p:pic>
      <p:pic>
        <p:nvPicPr>
          <p:cNvPr id="6" name="Picture 5">
            <a:extLst>
              <a:ext uri="{FF2B5EF4-FFF2-40B4-BE49-F238E27FC236}">
                <a16:creationId xmlns:a16="http://schemas.microsoft.com/office/drawing/2014/main" id="{42AAFE78-ED76-4895-9F81-972B04F16B81}"/>
              </a:ext>
            </a:extLst>
          </p:cNvPr>
          <p:cNvPicPr>
            <a:picLocks noChangeAspect="1"/>
          </p:cNvPicPr>
          <p:nvPr/>
        </p:nvPicPr>
        <p:blipFill>
          <a:blip r:embed="rId4"/>
          <a:stretch>
            <a:fillRect/>
          </a:stretch>
        </p:blipFill>
        <p:spPr>
          <a:xfrm>
            <a:off x="1779822" y="3676834"/>
            <a:ext cx="10058399" cy="2049765"/>
          </a:xfrm>
          <a:prstGeom prst="rect">
            <a:avLst/>
          </a:prstGeom>
        </p:spPr>
      </p:pic>
      <p:pic>
        <p:nvPicPr>
          <p:cNvPr id="8" name="Content Placeholder 5">
            <a:extLst>
              <a:ext uri="{FF2B5EF4-FFF2-40B4-BE49-F238E27FC236}">
                <a16:creationId xmlns:a16="http://schemas.microsoft.com/office/drawing/2014/main" id="{B36A5793-6DC3-41E3-8973-DC23C06EC335}"/>
              </a:ext>
            </a:extLst>
          </p:cNvPr>
          <p:cNvPicPr>
            <a:picLocks noChangeAspect="1"/>
          </p:cNvPicPr>
          <p:nvPr/>
        </p:nvPicPr>
        <p:blipFill>
          <a:blip r:embed="rId5"/>
          <a:stretch>
            <a:fillRect/>
          </a:stretch>
        </p:blipFill>
        <p:spPr>
          <a:xfrm>
            <a:off x="1779822" y="5761294"/>
            <a:ext cx="5229225" cy="390525"/>
          </a:xfrm>
          <a:prstGeom prst="rect">
            <a:avLst/>
          </a:prstGeom>
        </p:spPr>
      </p:pic>
      <p:sp>
        <p:nvSpPr>
          <p:cNvPr id="9" name="TextBox 8">
            <a:extLst>
              <a:ext uri="{FF2B5EF4-FFF2-40B4-BE49-F238E27FC236}">
                <a16:creationId xmlns:a16="http://schemas.microsoft.com/office/drawing/2014/main" id="{75F2629D-318F-4D46-A294-CDEFB21ECEB1}"/>
              </a:ext>
            </a:extLst>
          </p:cNvPr>
          <p:cNvSpPr txBox="1"/>
          <p:nvPr/>
        </p:nvSpPr>
        <p:spPr>
          <a:xfrm>
            <a:off x="1706288" y="595175"/>
            <a:ext cx="3431097" cy="369332"/>
          </a:xfrm>
          <a:prstGeom prst="rect">
            <a:avLst/>
          </a:prstGeom>
          <a:noFill/>
        </p:spPr>
        <p:txBody>
          <a:bodyPr wrap="square" rtlCol="0">
            <a:spAutoFit/>
          </a:bodyPr>
          <a:lstStyle/>
          <a:p>
            <a:r>
              <a:rPr kumimoji="0" lang="en-US" sz="1800" b="0" i="0" u="none" strike="noStrike" kern="1200" cap="none" spc="0" normalizeH="0" baseline="0" noProof="0" dirty="0">
                <a:ln>
                  <a:noFill/>
                </a:ln>
                <a:solidFill>
                  <a:srgbClr val="EC7016"/>
                </a:solidFill>
                <a:effectLst/>
                <a:uLnTx/>
                <a:uFillTx/>
                <a:latin typeface="Franklin Gothic Book" panose="020F0502020204030204"/>
                <a:ea typeface="+mn-ea"/>
                <a:cs typeface="+mn-cs"/>
              </a:rPr>
              <a:t>Cross Validation (Training-Testing)</a:t>
            </a:r>
          </a:p>
        </p:txBody>
      </p:sp>
      <p:sp>
        <p:nvSpPr>
          <p:cNvPr id="10" name="Rectangle 9">
            <a:extLst>
              <a:ext uri="{FF2B5EF4-FFF2-40B4-BE49-F238E27FC236}">
                <a16:creationId xmlns:a16="http://schemas.microsoft.com/office/drawing/2014/main" id="{3E9138E3-69B3-49F5-AB2D-ED7F640F7942}"/>
              </a:ext>
            </a:extLst>
          </p:cNvPr>
          <p:cNvSpPr/>
          <p:nvPr/>
        </p:nvSpPr>
        <p:spPr>
          <a:xfrm>
            <a:off x="1779822" y="3346959"/>
            <a:ext cx="11433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C7016"/>
                </a:solidFill>
                <a:effectLst/>
                <a:uLnTx/>
                <a:uFillTx/>
                <a:latin typeface="Franklin Gothic Book" panose="020F0502020204030204"/>
                <a:ea typeface="+mn-ea"/>
                <a:cs typeface="+mn-cs"/>
              </a:rPr>
              <a:t>Validation</a:t>
            </a:r>
          </a:p>
        </p:txBody>
      </p:sp>
      <p:sp>
        <p:nvSpPr>
          <p:cNvPr id="11" name="Footer Placeholder 5">
            <a:extLst>
              <a:ext uri="{FF2B5EF4-FFF2-40B4-BE49-F238E27FC236}">
                <a16:creationId xmlns:a16="http://schemas.microsoft.com/office/drawing/2014/main" id="{938B125B-9909-479C-A86F-A215A5119E2A}"/>
              </a:ext>
            </a:extLst>
          </p:cNvPr>
          <p:cNvSpPr>
            <a:spLocks noGrp="1"/>
          </p:cNvSpPr>
          <p:nvPr>
            <p:ph type="ftr" sz="quarter" idx="11"/>
          </p:nvPr>
        </p:nvSpPr>
        <p:spPr>
          <a:xfrm>
            <a:off x="10661332" y="6403122"/>
            <a:ext cx="988696" cy="411162"/>
          </a:xfrm>
        </p:spPr>
        <p:txBody>
          <a:bodyPr/>
          <a:lstStyle/>
          <a:p>
            <a:r>
              <a:rPr lang="en-US" sz="1600" b="1" cap="none" dirty="0">
                <a:latin typeface="+mj-lt"/>
              </a:rPr>
              <a:t>Yuri</a:t>
            </a:r>
            <a:endParaRPr lang="en-US" sz="1200" b="1" cap="none" dirty="0">
              <a:latin typeface="+mj-lt"/>
            </a:endParaRPr>
          </a:p>
        </p:txBody>
      </p:sp>
    </p:spTree>
    <p:extLst>
      <p:ext uri="{BB962C8B-B14F-4D97-AF65-F5344CB8AC3E}">
        <p14:creationId xmlns:p14="http://schemas.microsoft.com/office/powerpoint/2010/main" val="422474349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C32B4-ACB9-C84A-9684-125AE5ACAD41}"/>
              </a:ext>
            </a:extLst>
          </p:cNvPr>
          <p:cNvSpPr txBox="1">
            <a:spLocks/>
          </p:cNvSpPr>
          <p:nvPr/>
        </p:nvSpPr>
        <p:spPr>
          <a:xfrm rot="16200000">
            <a:off x="-2623192" y="2623191"/>
            <a:ext cx="6403124" cy="1156735"/>
          </a:xfrm>
          <a:prstGeom prst="rect">
            <a:avLst/>
          </a:prstGeom>
        </p:spPr>
        <p:txBody>
          <a:bodyPr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dirty="0"/>
              <a:t>Logistic Regression </a:t>
            </a:r>
          </a:p>
        </p:txBody>
      </p:sp>
      <p:pic>
        <p:nvPicPr>
          <p:cNvPr id="3" name="Picture 2">
            <a:extLst>
              <a:ext uri="{FF2B5EF4-FFF2-40B4-BE49-F238E27FC236}">
                <a16:creationId xmlns:a16="http://schemas.microsoft.com/office/drawing/2014/main" id="{77EA6540-3158-E045-AFE6-3C98B2D72898}"/>
              </a:ext>
            </a:extLst>
          </p:cNvPr>
          <p:cNvPicPr>
            <a:picLocks noChangeAspect="1"/>
          </p:cNvPicPr>
          <p:nvPr/>
        </p:nvPicPr>
        <p:blipFill rotWithShape="1">
          <a:blip r:embed="rId2"/>
          <a:srcRect l="677" t="1522" r="699" b="21569"/>
          <a:stretch/>
        </p:blipFill>
        <p:spPr>
          <a:xfrm>
            <a:off x="1611516" y="119574"/>
            <a:ext cx="10170989" cy="3770383"/>
          </a:xfrm>
          <a:prstGeom prst="rect">
            <a:avLst/>
          </a:prstGeom>
          <a:solidFill>
            <a:srgbClr val="FFFFFF">
              <a:shade val="85000"/>
            </a:srgbClr>
          </a:solidFill>
          <a:ln w="9525" cap="sq">
            <a:solidFill>
              <a:schemeClr val="accent1"/>
            </a:solidFill>
            <a:miter lim="800000"/>
          </a:ln>
          <a:effectLst/>
        </p:spPr>
      </p:pic>
      <p:pic>
        <p:nvPicPr>
          <p:cNvPr id="4" name="Picture 3">
            <a:extLst>
              <a:ext uri="{FF2B5EF4-FFF2-40B4-BE49-F238E27FC236}">
                <a16:creationId xmlns:a16="http://schemas.microsoft.com/office/drawing/2014/main" id="{5E122D2D-FB70-F141-9BB9-F10208A16BA5}"/>
              </a:ext>
            </a:extLst>
          </p:cNvPr>
          <p:cNvPicPr>
            <a:picLocks noChangeAspect="1"/>
          </p:cNvPicPr>
          <p:nvPr/>
        </p:nvPicPr>
        <p:blipFill>
          <a:blip r:embed="rId3"/>
          <a:stretch>
            <a:fillRect/>
          </a:stretch>
        </p:blipFill>
        <p:spPr>
          <a:xfrm>
            <a:off x="1611516" y="4228515"/>
            <a:ext cx="10170990" cy="1920240"/>
          </a:xfrm>
          <a:prstGeom prst="rect">
            <a:avLst/>
          </a:prstGeom>
          <a:solidFill>
            <a:schemeClr val="accent2"/>
          </a:solidFill>
          <a:ln>
            <a:solidFill>
              <a:schemeClr val="accent1"/>
            </a:solidFill>
          </a:ln>
        </p:spPr>
      </p:pic>
      <p:sp>
        <p:nvSpPr>
          <p:cNvPr id="6" name="Footer Placeholder 5">
            <a:extLst>
              <a:ext uri="{FF2B5EF4-FFF2-40B4-BE49-F238E27FC236}">
                <a16:creationId xmlns:a16="http://schemas.microsoft.com/office/drawing/2014/main" id="{B00A4052-7F04-4D48-903D-CBF91D10BF3A}"/>
              </a:ext>
            </a:extLst>
          </p:cNvPr>
          <p:cNvSpPr>
            <a:spLocks noGrp="1"/>
          </p:cNvSpPr>
          <p:nvPr>
            <p:ph type="ftr" sz="quarter" idx="11"/>
          </p:nvPr>
        </p:nvSpPr>
        <p:spPr>
          <a:xfrm>
            <a:off x="10661332" y="6403122"/>
            <a:ext cx="988696" cy="411162"/>
          </a:xfrm>
        </p:spPr>
        <p:txBody>
          <a:bodyPr/>
          <a:lstStyle/>
          <a:p>
            <a:r>
              <a:rPr lang="en-US" sz="1600" b="1" cap="none" dirty="0">
                <a:latin typeface="+mj-lt"/>
              </a:rPr>
              <a:t>Sunil</a:t>
            </a:r>
            <a:endParaRPr lang="en-US" sz="1200" b="1" cap="none" dirty="0">
              <a:latin typeface="+mj-lt"/>
            </a:endParaRPr>
          </a:p>
        </p:txBody>
      </p:sp>
    </p:spTree>
    <p:extLst>
      <p:ext uri="{BB962C8B-B14F-4D97-AF65-F5344CB8AC3E}">
        <p14:creationId xmlns:p14="http://schemas.microsoft.com/office/powerpoint/2010/main" val="16037782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055BF-268C-7A41-BB77-0FA3437B2CE0}"/>
              </a:ext>
            </a:extLst>
          </p:cNvPr>
          <p:cNvSpPr txBox="1">
            <a:spLocks/>
          </p:cNvSpPr>
          <p:nvPr/>
        </p:nvSpPr>
        <p:spPr>
          <a:xfrm rot="16200000">
            <a:off x="-2605816" y="2605816"/>
            <a:ext cx="6403125" cy="1191490"/>
          </a:xfrm>
          <a:prstGeom prst="rect">
            <a:avLst/>
          </a:prstGeom>
        </p:spPr>
        <p:txBody>
          <a:bodyPr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dirty="0"/>
              <a:t>Logistic Regression </a:t>
            </a:r>
          </a:p>
        </p:txBody>
      </p:sp>
      <p:sp>
        <p:nvSpPr>
          <p:cNvPr id="3" name="Rectangle 2">
            <a:extLst>
              <a:ext uri="{FF2B5EF4-FFF2-40B4-BE49-F238E27FC236}">
                <a16:creationId xmlns:a16="http://schemas.microsoft.com/office/drawing/2014/main" id="{7FAAD593-F3AA-AC4C-852E-47101751C598}"/>
              </a:ext>
            </a:extLst>
          </p:cNvPr>
          <p:cNvSpPr/>
          <p:nvPr/>
        </p:nvSpPr>
        <p:spPr>
          <a:xfrm>
            <a:off x="1639563" y="424701"/>
            <a:ext cx="3433697" cy="369332"/>
          </a:xfrm>
          <a:prstGeom prst="rect">
            <a:avLst/>
          </a:prstGeom>
        </p:spPr>
        <p:txBody>
          <a:bodyPr wrap="none">
            <a:spAutoFit/>
          </a:bodyPr>
          <a:lstStyle/>
          <a:p>
            <a:pPr lvl="0" defTabSz="914400">
              <a:defRPr/>
            </a:pPr>
            <a:r>
              <a:rPr lang="en-US" dirty="0">
                <a:solidFill>
                  <a:srgbClr val="EC7016"/>
                </a:solidFill>
                <a:latin typeface="Franklin Gothic Book" panose="020F0502020204030204"/>
              </a:rPr>
              <a:t>Cross Validation (Training-Testing)</a:t>
            </a:r>
          </a:p>
        </p:txBody>
      </p:sp>
      <p:pic>
        <p:nvPicPr>
          <p:cNvPr id="4" name="Content Placeholder 2">
            <a:extLst>
              <a:ext uri="{FF2B5EF4-FFF2-40B4-BE49-F238E27FC236}">
                <a16:creationId xmlns:a16="http://schemas.microsoft.com/office/drawing/2014/main" id="{26607FF3-C6F4-424E-839B-DF43BF8074A8}"/>
              </a:ext>
            </a:extLst>
          </p:cNvPr>
          <p:cNvPicPr>
            <a:picLocks noChangeAspect="1"/>
          </p:cNvPicPr>
          <p:nvPr/>
        </p:nvPicPr>
        <p:blipFill>
          <a:blip r:embed="rId2"/>
          <a:stretch>
            <a:fillRect/>
          </a:stretch>
        </p:blipFill>
        <p:spPr>
          <a:xfrm>
            <a:off x="1639563" y="817145"/>
            <a:ext cx="9347200" cy="1787849"/>
          </a:xfrm>
          <a:prstGeom prst="rect">
            <a:avLst/>
          </a:prstGeom>
        </p:spPr>
      </p:pic>
      <p:pic>
        <p:nvPicPr>
          <p:cNvPr id="5" name="Picture 4">
            <a:extLst>
              <a:ext uri="{FF2B5EF4-FFF2-40B4-BE49-F238E27FC236}">
                <a16:creationId xmlns:a16="http://schemas.microsoft.com/office/drawing/2014/main" id="{31633C7D-D821-EF41-9D74-F1A00397E777}"/>
              </a:ext>
            </a:extLst>
          </p:cNvPr>
          <p:cNvPicPr>
            <a:picLocks noChangeAspect="1"/>
          </p:cNvPicPr>
          <p:nvPr/>
        </p:nvPicPr>
        <p:blipFill>
          <a:blip r:embed="rId3"/>
          <a:stretch>
            <a:fillRect/>
          </a:stretch>
        </p:blipFill>
        <p:spPr>
          <a:xfrm>
            <a:off x="1639563" y="2888129"/>
            <a:ext cx="6800850" cy="371475"/>
          </a:xfrm>
          <a:prstGeom prst="rect">
            <a:avLst/>
          </a:prstGeom>
        </p:spPr>
      </p:pic>
      <p:sp>
        <p:nvSpPr>
          <p:cNvPr id="6" name="Rectangle 5">
            <a:extLst>
              <a:ext uri="{FF2B5EF4-FFF2-40B4-BE49-F238E27FC236}">
                <a16:creationId xmlns:a16="http://schemas.microsoft.com/office/drawing/2014/main" id="{E03A9B6D-BC35-C54E-A4A3-57CC9CB95B28}"/>
              </a:ext>
            </a:extLst>
          </p:cNvPr>
          <p:cNvSpPr/>
          <p:nvPr/>
        </p:nvSpPr>
        <p:spPr>
          <a:xfrm>
            <a:off x="1639563" y="3564909"/>
            <a:ext cx="1143390" cy="369332"/>
          </a:xfrm>
          <a:prstGeom prst="rect">
            <a:avLst/>
          </a:prstGeom>
        </p:spPr>
        <p:txBody>
          <a:bodyPr wrap="none">
            <a:spAutoFit/>
          </a:bodyPr>
          <a:lstStyle/>
          <a:p>
            <a:r>
              <a:rPr lang="en-US" dirty="0">
                <a:solidFill>
                  <a:srgbClr val="EC7016"/>
                </a:solidFill>
                <a:latin typeface="Franklin Gothic Book" panose="020F0502020204030204"/>
              </a:rPr>
              <a:t>Validation</a:t>
            </a:r>
            <a:endParaRPr lang="en-US" dirty="0"/>
          </a:p>
        </p:txBody>
      </p:sp>
      <p:pic>
        <p:nvPicPr>
          <p:cNvPr id="7" name="Content Placeholder 2">
            <a:extLst>
              <a:ext uri="{FF2B5EF4-FFF2-40B4-BE49-F238E27FC236}">
                <a16:creationId xmlns:a16="http://schemas.microsoft.com/office/drawing/2014/main" id="{ADA6B32B-5D12-2049-9958-A51DF0372277}"/>
              </a:ext>
            </a:extLst>
          </p:cNvPr>
          <p:cNvPicPr>
            <a:picLocks noChangeAspect="1"/>
          </p:cNvPicPr>
          <p:nvPr/>
        </p:nvPicPr>
        <p:blipFill>
          <a:blip r:embed="rId4"/>
          <a:stretch>
            <a:fillRect/>
          </a:stretch>
        </p:blipFill>
        <p:spPr>
          <a:xfrm>
            <a:off x="1659882" y="3923341"/>
            <a:ext cx="9359900" cy="1787848"/>
          </a:xfrm>
          <a:prstGeom prst="rect">
            <a:avLst/>
          </a:prstGeom>
        </p:spPr>
      </p:pic>
      <p:pic>
        <p:nvPicPr>
          <p:cNvPr id="8" name="Picture 7">
            <a:extLst>
              <a:ext uri="{FF2B5EF4-FFF2-40B4-BE49-F238E27FC236}">
                <a16:creationId xmlns:a16="http://schemas.microsoft.com/office/drawing/2014/main" id="{D1EE5172-2253-7741-95CB-99DCACE8B4E6}"/>
              </a:ext>
            </a:extLst>
          </p:cNvPr>
          <p:cNvPicPr>
            <a:picLocks noChangeAspect="1"/>
          </p:cNvPicPr>
          <p:nvPr/>
        </p:nvPicPr>
        <p:blipFill>
          <a:blip r:embed="rId5"/>
          <a:stretch>
            <a:fillRect/>
          </a:stretch>
        </p:blipFill>
        <p:spPr>
          <a:xfrm>
            <a:off x="1639563" y="5711189"/>
            <a:ext cx="3981450" cy="447675"/>
          </a:xfrm>
          <a:prstGeom prst="rect">
            <a:avLst/>
          </a:prstGeom>
        </p:spPr>
      </p:pic>
      <p:sp>
        <p:nvSpPr>
          <p:cNvPr id="10" name="Footer Placeholder 5">
            <a:extLst>
              <a:ext uri="{FF2B5EF4-FFF2-40B4-BE49-F238E27FC236}">
                <a16:creationId xmlns:a16="http://schemas.microsoft.com/office/drawing/2014/main" id="{2EC51BD3-2B11-48C4-A2B6-6C9A65DF2386}"/>
              </a:ext>
            </a:extLst>
          </p:cNvPr>
          <p:cNvSpPr>
            <a:spLocks noGrp="1"/>
          </p:cNvSpPr>
          <p:nvPr>
            <p:ph type="ftr" sz="quarter" idx="11"/>
          </p:nvPr>
        </p:nvSpPr>
        <p:spPr>
          <a:xfrm>
            <a:off x="10661332" y="6403122"/>
            <a:ext cx="988696" cy="411162"/>
          </a:xfrm>
        </p:spPr>
        <p:txBody>
          <a:bodyPr/>
          <a:lstStyle/>
          <a:p>
            <a:r>
              <a:rPr lang="en-US" sz="1600" b="1" cap="none" dirty="0">
                <a:latin typeface="+mj-lt"/>
              </a:rPr>
              <a:t>Sunil</a:t>
            </a:r>
          </a:p>
        </p:txBody>
      </p:sp>
    </p:spTree>
    <p:extLst>
      <p:ext uri="{BB962C8B-B14F-4D97-AF65-F5344CB8AC3E}">
        <p14:creationId xmlns:p14="http://schemas.microsoft.com/office/powerpoint/2010/main" val="35751577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EA6540-3158-E045-AFE6-3C98B2D72898}"/>
              </a:ext>
            </a:extLst>
          </p:cNvPr>
          <p:cNvPicPr>
            <a:picLocks noChangeAspect="1"/>
          </p:cNvPicPr>
          <p:nvPr/>
        </p:nvPicPr>
        <p:blipFill rotWithShape="1">
          <a:blip r:embed="rId2"/>
          <a:srcRect l="677" t="1522" r="699" b="21569"/>
          <a:stretch/>
        </p:blipFill>
        <p:spPr>
          <a:xfrm>
            <a:off x="1521528" y="119574"/>
            <a:ext cx="9924187" cy="3770383"/>
          </a:xfrm>
          <a:prstGeom prst="rect">
            <a:avLst/>
          </a:prstGeom>
          <a:solidFill>
            <a:srgbClr val="FFFFFF">
              <a:shade val="85000"/>
            </a:srgbClr>
          </a:solidFill>
          <a:ln w="9525" cap="sq">
            <a:solidFill>
              <a:schemeClr val="accent1"/>
            </a:solidFill>
            <a:miter lim="800000"/>
          </a:ln>
          <a:effectLst/>
        </p:spPr>
      </p:pic>
      <p:pic>
        <p:nvPicPr>
          <p:cNvPr id="5" name="Picture 4" descr="Diagram&#10;&#10;Description automatically generated">
            <a:extLst>
              <a:ext uri="{FF2B5EF4-FFF2-40B4-BE49-F238E27FC236}">
                <a16:creationId xmlns:a16="http://schemas.microsoft.com/office/drawing/2014/main" id="{2FD2E0F9-DA52-4FAA-845C-AB47562C8D70}"/>
              </a:ext>
            </a:extLst>
          </p:cNvPr>
          <p:cNvPicPr>
            <a:picLocks noChangeAspect="1"/>
          </p:cNvPicPr>
          <p:nvPr/>
        </p:nvPicPr>
        <p:blipFill rotWithShape="1">
          <a:blip r:embed="rId3">
            <a:extLst>
              <a:ext uri="{28A0092B-C50C-407E-A947-70E740481C1C}">
                <a14:useLocalDpi xmlns:a14="http://schemas.microsoft.com/office/drawing/2010/main" val="0"/>
              </a:ext>
            </a:extLst>
          </a:blip>
          <a:srcRect l="1391" t="6164" r="1071" b="7539"/>
          <a:stretch/>
        </p:blipFill>
        <p:spPr>
          <a:xfrm>
            <a:off x="1521528" y="4154086"/>
            <a:ext cx="9924186" cy="1920241"/>
          </a:xfrm>
          <a:prstGeom prst="rect">
            <a:avLst/>
          </a:prstGeom>
          <a:solidFill>
            <a:srgbClr val="FFFFFF">
              <a:shade val="85000"/>
            </a:srgbClr>
          </a:solidFill>
          <a:ln w="9525" cap="sq">
            <a:solidFill>
              <a:schemeClr val="accent1"/>
            </a:solidFill>
            <a:miter lim="800000"/>
          </a:ln>
          <a:effectLst/>
        </p:spPr>
      </p:pic>
      <p:sp>
        <p:nvSpPr>
          <p:cNvPr id="6" name="Title 1">
            <a:extLst>
              <a:ext uri="{FF2B5EF4-FFF2-40B4-BE49-F238E27FC236}">
                <a16:creationId xmlns:a16="http://schemas.microsoft.com/office/drawing/2014/main" id="{7809DF36-7366-4FE7-A475-21C33001C665}"/>
              </a:ext>
            </a:extLst>
          </p:cNvPr>
          <p:cNvSpPr txBox="1">
            <a:spLocks/>
          </p:cNvSpPr>
          <p:nvPr/>
        </p:nvSpPr>
        <p:spPr>
          <a:xfrm>
            <a:off x="0" y="0"/>
            <a:ext cx="1270000" cy="6403122"/>
          </a:xfrm>
          <a:prstGeom prst="rect">
            <a:avLst/>
          </a:prstGeom>
        </p:spPr>
        <p:txBody>
          <a:bodyPr vert="vert270"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dirty="0"/>
              <a:t>Naive Bayes</a:t>
            </a:r>
            <a:endParaRPr lang="en-US" sz="1300" dirty="0"/>
          </a:p>
        </p:txBody>
      </p:sp>
      <p:sp>
        <p:nvSpPr>
          <p:cNvPr id="7" name="Footer Placeholder 5">
            <a:extLst>
              <a:ext uri="{FF2B5EF4-FFF2-40B4-BE49-F238E27FC236}">
                <a16:creationId xmlns:a16="http://schemas.microsoft.com/office/drawing/2014/main" id="{7F536D52-824B-40D3-87AE-C4F0971E69BB}"/>
              </a:ext>
            </a:extLst>
          </p:cNvPr>
          <p:cNvSpPr>
            <a:spLocks noGrp="1"/>
          </p:cNvSpPr>
          <p:nvPr>
            <p:ph type="ftr" sz="quarter" idx="11"/>
          </p:nvPr>
        </p:nvSpPr>
        <p:spPr>
          <a:xfrm>
            <a:off x="10661332" y="6403122"/>
            <a:ext cx="988696" cy="411162"/>
          </a:xfrm>
        </p:spPr>
        <p:txBody>
          <a:bodyPr/>
          <a:lstStyle/>
          <a:p>
            <a:r>
              <a:rPr lang="en-US" sz="1600" b="1" cap="none" dirty="0">
                <a:latin typeface="+mj-lt"/>
              </a:rPr>
              <a:t>Akul</a:t>
            </a:r>
          </a:p>
        </p:txBody>
      </p:sp>
    </p:spTree>
    <p:extLst>
      <p:ext uri="{BB962C8B-B14F-4D97-AF65-F5344CB8AC3E}">
        <p14:creationId xmlns:p14="http://schemas.microsoft.com/office/powerpoint/2010/main" val="36231164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C610A-2B1F-40C7-AA35-5D31A8920A3F}"/>
              </a:ext>
            </a:extLst>
          </p:cNvPr>
          <p:cNvSpPr txBox="1">
            <a:spLocks/>
          </p:cNvSpPr>
          <p:nvPr/>
        </p:nvSpPr>
        <p:spPr>
          <a:xfrm>
            <a:off x="0" y="0"/>
            <a:ext cx="1270000" cy="6403122"/>
          </a:xfrm>
          <a:prstGeom prst="rect">
            <a:avLst/>
          </a:prstGeom>
        </p:spPr>
        <p:txBody>
          <a:bodyPr vert="vert270" lIns="91440" tIns="45720" rIns="91440" bIns="45720" rtlCol="0" anchor="b">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dirty="0"/>
              <a:t>Naive Bayes</a:t>
            </a:r>
            <a:endParaRPr lang="en-US" sz="1300" dirty="0"/>
          </a:p>
        </p:txBody>
      </p:sp>
      <p:sp>
        <p:nvSpPr>
          <p:cNvPr id="3" name="TextBox 2">
            <a:extLst>
              <a:ext uri="{FF2B5EF4-FFF2-40B4-BE49-F238E27FC236}">
                <a16:creationId xmlns:a16="http://schemas.microsoft.com/office/drawing/2014/main" id="{D0DB7662-0582-480E-B1E4-BB67756EB8FC}"/>
              </a:ext>
            </a:extLst>
          </p:cNvPr>
          <p:cNvSpPr txBox="1"/>
          <p:nvPr/>
        </p:nvSpPr>
        <p:spPr>
          <a:xfrm>
            <a:off x="1619283" y="342924"/>
            <a:ext cx="34336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C7016"/>
                </a:solidFill>
                <a:effectLst/>
                <a:uLnTx/>
                <a:uFillTx/>
                <a:latin typeface="Franklin Gothic Book" panose="020F0502020204030204"/>
                <a:ea typeface="+mn-ea"/>
                <a:cs typeface="+mn-cs"/>
              </a:rPr>
              <a:t>Cross Validation (Training-Testing)</a:t>
            </a:r>
          </a:p>
        </p:txBody>
      </p:sp>
      <p:sp>
        <p:nvSpPr>
          <p:cNvPr id="6" name="Rectangle 5">
            <a:extLst>
              <a:ext uri="{FF2B5EF4-FFF2-40B4-BE49-F238E27FC236}">
                <a16:creationId xmlns:a16="http://schemas.microsoft.com/office/drawing/2014/main" id="{A7A8A515-287E-46BE-B5F4-BF0DC7882575}"/>
              </a:ext>
            </a:extLst>
          </p:cNvPr>
          <p:cNvSpPr/>
          <p:nvPr/>
        </p:nvSpPr>
        <p:spPr>
          <a:xfrm>
            <a:off x="1619282" y="3367307"/>
            <a:ext cx="1269999" cy="369332"/>
          </a:xfrm>
          <a:prstGeom prst="rect">
            <a:avLst/>
          </a:prstGeom>
        </p:spPr>
        <p:txBody>
          <a:bodyPr wrap="square">
            <a:spAutoFit/>
          </a:bodyPr>
          <a:lstStyle/>
          <a:p>
            <a:r>
              <a:rPr lang="en-US" dirty="0">
                <a:solidFill>
                  <a:srgbClr val="EC7016"/>
                </a:solidFill>
                <a:latin typeface="Franklin Gothic Book" panose="020F0502020204030204"/>
              </a:rPr>
              <a:t>Validation</a:t>
            </a:r>
            <a:endParaRPr lang="en-US" dirty="0"/>
          </a:p>
        </p:txBody>
      </p:sp>
      <p:pic>
        <p:nvPicPr>
          <p:cNvPr id="4" name="Picture 3">
            <a:extLst>
              <a:ext uri="{FF2B5EF4-FFF2-40B4-BE49-F238E27FC236}">
                <a16:creationId xmlns:a16="http://schemas.microsoft.com/office/drawing/2014/main" id="{400599CE-0AB4-4C01-804E-4C238D976217}"/>
              </a:ext>
            </a:extLst>
          </p:cNvPr>
          <p:cNvPicPr>
            <a:picLocks noChangeAspect="1"/>
          </p:cNvPicPr>
          <p:nvPr/>
        </p:nvPicPr>
        <p:blipFill>
          <a:blip r:embed="rId2"/>
          <a:stretch>
            <a:fillRect/>
          </a:stretch>
        </p:blipFill>
        <p:spPr>
          <a:xfrm>
            <a:off x="1619282" y="851580"/>
            <a:ext cx="9897148" cy="1585694"/>
          </a:xfrm>
          <a:prstGeom prst="rect">
            <a:avLst/>
          </a:prstGeom>
        </p:spPr>
      </p:pic>
      <p:pic>
        <p:nvPicPr>
          <p:cNvPr id="7" name="Picture 6">
            <a:extLst>
              <a:ext uri="{FF2B5EF4-FFF2-40B4-BE49-F238E27FC236}">
                <a16:creationId xmlns:a16="http://schemas.microsoft.com/office/drawing/2014/main" id="{A4B13ECA-4A9A-4284-BD3F-6CC80902ECF2}"/>
              </a:ext>
            </a:extLst>
          </p:cNvPr>
          <p:cNvPicPr>
            <a:picLocks noChangeAspect="1"/>
          </p:cNvPicPr>
          <p:nvPr/>
        </p:nvPicPr>
        <p:blipFill>
          <a:blip r:embed="rId3"/>
          <a:stretch>
            <a:fillRect/>
          </a:stretch>
        </p:blipFill>
        <p:spPr>
          <a:xfrm>
            <a:off x="1619282" y="2576598"/>
            <a:ext cx="6667500" cy="381000"/>
          </a:xfrm>
          <a:prstGeom prst="rect">
            <a:avLst/>
          </a:prstGeom>
        </p:spPr>
      </p:pic>
      <p:pic>
        <p:nvPicPr>
          <p:cNvPr id="9" name="Picture 8">
            <a:extLst>
              <a:ext uri="{FF2B5EF4-FFF2-40B4-BE49-F238E27FC236}">
                <a16:creationId xmlns:a16="http://schemas.microsoft.com/office/drawing/2014/main" id="{274E0363-9E76-46A9-846F-1F1866DF8352}"/>
              </a:ext>
            </a:extLst>
          </p:cNvPr>
          <p:cNvPicPr>
            <a:picLocks noChangeAspect="1"/>
          </p:cNvPicPr>
          <p:nvPr/>
        </p:nvPicPr>
        <p:blipFill>
          <a:blip r:embed="rId4"/>
          <a:stretch>
            <a:fillRect/>
          </a:stretch>
        </p:blipFill>
        <p:spPr>
          <a:xfrm>
            <a:off x="1619282" y="3900403"/>
            <a:ext cx="10085038" cy="1587333"/>
          </a:xfrm>
          <a:prstGeom prst="rect">
            <a:avLst/>
          </a:prstGeom>
        </p:spPr>
      </p:pic>
      <p:pic>
        <p:nvPicPr>
          <p:cNvPr id="10" name="Picture 9">
            <a:extLst>
              <a:ext uri="{FF2B5EF4-FFF2-40B4-BE49-F238E27FC236}">
                <a16:creationId xmlns:a16="http://schemas.microsoft.com/office/drawing/2014/main" id="{F8F5169A-7F1B-4A8A-A242-DFFA2597F50C}"/>
              </a:ext>
            </a:extLst>
          </p:cNvPr>
          <p:cNvPicPr>
            <a:picLocks noChangeAspect="1"/>
          </p:cNvPicPr>
          <p:nvPr/>
        </p:nvPicPr>
        <p:blipFill>
          <a:blip r:embed="rId5"/>
          <a:stretch>
            <a:fillRect/>
          </a:stretch>
        </p:blipFill>
        <p:spPr>
          <a:xfrm>
            <a:off x="1619282" y="5640070"/>
            <a:ext cx="4086225" cy="342900"/>
          </a:xfrm>
          <a:prstGeom prst="rect">
            <a:avLst/>
          </a:prstGeom>
        </p:spPr>
      </p:pic>
      <p:sp>
        <p:nvSpPr>
          <p:cNvPr id="11" name="Footer Placeholder 5">
            <a:extLst>
              <a:ext uri="{FF2B5EF4-FFF2-40B4-BE49-F238E27FC236}">
                <a16:creationId xmlns:a16="http://schemas.microsoft.com/office/drawing/2014/main" id="{D13CDF67-EC2B-41D6-8DCF-AE6932CFBC81}"/>
              </a:ext>
            </a:extLst>
          </p:cNvPr>
          <p:cNvSpPr>
            <a:spLocks noGrp="1"/>
          </p:cNvSpPr>
          <p:nvPr>
            <p:ph type="ftr" sz="quarter" idx="11"/>
          </p:nvPr>
        </p:nvSpPr>
        <p:spPr>
          <a:xfrm>
            <a:off x="10661332" y="6403122"/>
            <a:ext cx="988696" cy="411162"/>
          </a:xfrm>
        </p:spPr>
        <p:txBody>
          <a:bodyPr/>
          <a:lstStyle/>
          <a:p>
            <a:r>
              <a:rPr lang="en-US" sz="1600" b="1" cap="none" dirty="0">
                <a:latin typeface="+mj-lt"/>
              </a:rPr>
              <a:t>Akul</a:t>
            </a:r>
            <a:endParaRPr lang="en-US" sz="1200" b="1" cap="none" dirty="0">
              <a:latin typeface="+mj-lt"/>
            </a:endParaRPr>
          </a:p>
        </p:txBody>
      </p:sp>
    </p:spTree>
    <p:extLst>
      <p:ext uri="{BB962C8B-B14F-4D97-AF65-F5344CB8AC3E}">
        <p14:creationId xmlns:p14="http://schemas.microsoft.com/office/powerpoint/2010/main" val="16238985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D6AF5-FF17-410A-8664-833CDC9CF137}"/>
              </a:ext>
            </a:extLst>
          </p:cNvPr>
          <p:cNvSpPr>
            <a:spLocks noGrp="1"/>
          </p:cNvSpPr>
          <p:nvPr>
            <p:ph type="title"/>
          </p:nvPr>
        </p:nvSpPr>
        <p:spPr/>
        <p:txBody>
          <a:bodyPr>
            <a:normAutofit/>
          </a:bodyPr>
          <a:lstStyle/>
          <a:p>
            <a:r>
              <a:rPr lang="en-US" sz="4800"/>
              <a:t>Variables</a:t>
            </a:r>
          </a:p>
        </p:txBody>
      </p:sp>
      <p:sp>
        <p:nvSpPr>
          <p:cNvPr id="3" name="Content Placeholder 2">
            <a:extLst>
              <a:ext uri="{FF2B5EF4-FFF2-40B4-BE49-F238E27FC236}">
                <a16:creationId xmlns:a16="http://schemas.microsoft.com/office/drawing/2014/main" id="{922C7125-14EF-4BC7-8F5B-3EFC11E1B884}"/>
              </a:ext>
            </a:extLst>
          </p:cNvPr>
          <p:cNvSpPr>
            <a:spLocks noGrp="1"/>
          </p:cNvSpPr>
          <p:nvPr>
            <p:ph idx="1"/>
          </p:nvPr>
        </p:nvSpPr>
        <p:spPr>
          <a:xfrm>
            <a:off x="1097280" y="2108201"/>
            <a:ext cx="10058400" cy="4340725"/>
          </a:xfrm>
        </p:spPr>
        <p:txBody>
          <a:bodyPr vert="horz" lIns="0" tIns="45720" rIns="0" bIns="45720" rtlCol="0" anchor="t">
            <a:normAutofit/>
          </a:bodyPr>
          <a:lstStyle/>
          <a:p>
            <a:pPr marL="0" indent="0">
              <a:lnSpc>
                <a:spcPct val="80000"/>
              </a:lnSpc>
              <a:buNone/>
            </a:pPr>
            <a:r>
              <a:rPr lang="en-US" dirty="0"/>
              <a:t>Following are the independent variables chosen for EDA by each of the group member</a:t>
            </a:r>
          </a:p>
          <a:p>
            <a:pPr lvl="1">
              <a:lnSpc>
                <a:spcPct val="80000"/>
              </a:lnSpc>
              <a:spcBef>
                <a:spcPts val="1200"/>
              </a:spcBef>
              <a:spcAft>
                <a:spcPts val="200"/>
              </a:spcAft>
              <a:buClr>
                <a:schemeClr val="accent1"/>
              </a:buClr>
              <a:buSzPct val="100000"/>
              <a:buFont typeface="Arial" panose="020B0604020202020204" pitchFamily="34" charset="0"/>
              <a:buChar char="•"/>
            </a:pPr>
            <a:r>
              <a:rPr lang="en-US" sz="1900" dirty="0"/>
              <a:t> Contacts_Count_12_mon : Madhura Jadhav</a:t>
            </a:r>
          </a:p>
          <a:p>
            <a:pPr lvl="1">
              <a:lnSpc>
                <a:spcPct val="80000"/>
              </a:lnSpc>
              <a:spcBef>
                <a:spcPts val="1200"/>
              </a:spcBef>
              <a:spcAft>
                <a:spcPts val="200"/>
              </a:spcAft>
              <a:buClr>
                <a:schemeClr val="accent1"/>
              </a:buClr>
              <a:buSzPct val="100000"/>
              <a:buFont typeface="Arial" panose="020B0604020202020204" pitchFamily="34" charset="0"/>
              <a:buChar char="•"/>
            </a:pPr>
            <a:r>
              <a:rPr lang="en-US" sz="1900" dirty="0"/>
              <a:t> Total_Trans_Amt : Madhura Jadhav</a:t>
            </a:r>
          </a:p>
          <a:p>
            <a:pPr lvl="1">
              <a:lnSpc>
                <a:spcPct val="80000"/>
              </a:lnSpc>
              <a:spcBef>
                <a:spcPts val="1200"/>
              </a:spcBef>
              <a:spcAft>
                <a:spcPts val="200"/>
              </a:spcAft>
              <a:buClr>
                <a:schemeClr val="accent1"/>
              </a:buClr>
              <a:buSzPct val="100000"/>
              <a:buFont typeface="Arial" panose="020B0604020202020204" pitchFamily="34" charset="0"/>
              <a:buChar char="•"/>
            </a:pPr>
            <a:r>
              <a:rPr lang="en-US" sz="1900" dirty="0"/>
              <a:t> Total Revolving Balance : Ariful Islam</a:t>
            </a:r>
          </a:p>
          <a:p>
            <a:pPr lvl="1">
              <a:lnSpc>
                <a:spcPct val="80000"/>
              </a:lnSpc>
              <a:spcBef>
                <a:spcPts val="1200"/>
              </a:spcBef>
              <a:spcAft>
                <a:spcPts val="200"/>
              </a:spcAft>
              <a:buClr>
                <a:schemeClr val="accent1"/>
              </a:buClr>
              <a:buSzPct val="100000"/>
              <a:buFont typeface="Arial" panose="020B0604020202020204" pitchFamily="34" charset="0"/>
              <a:buChar char="•"/>
            </a:pPr>
            <a:r>
              <a:rPr lang="en-US" sz="1900" dirty="0"/>
              <a:t> Months Inactive 12 mon : Ariful Islam</a:t>
            </a:r>
          </a:p>
          <a:p>
            <a:pPr lvl="1">
              <a:lnSpc>
                <a:spcPct val="80000"/>
              </a:lnSpc>
              <a:spcBef>
                <a:spcPts val="1200"/>
              </a:spcBef>
              <a:spcAft>
                <a:spcPts val="200"/>
              </a:spcAft>
              <a:buClr>
                <a:schemeClr val="accent1"/>
              </a:buClr>
              <a:buSzPct val="100000"/>
              <a:buFont typeface="Arial" panose="020B0604020202020204" pitchFamily="34" charset="0"/>
              <a:buChar char="•"/>
            </a:pPr>
            <a:r>
              <a:rPr lang="en-US" sz="1900" dirty="0"/>
              <a:t> Total_Trans_Ct : Yuri Oh</a:t>
            </a:r>
          </a:p>
          <a:p>
            <a:pPr lvl="1">
              <a:lnSpc>
                <a:spcPct val="80000"/>
              </a:lnSpc>
              <a:spcBef>
                <a:spcPts val="1200"/>
              </a:spcBef>
              <a:spcAft>
                <a:spcPts val="200"/>
              </a:spcAft>
              <a:buClr>
                <a:schemeClr val="accent1"/>
              </a:buClr>
              <a:buSzPct val="100000"/>
              <a:buFont typeface="Arial" panose="020B0604020202020204" pitchFamily="34" charset="0"/>
              <a:buChar char="•"/>
            </a:pPr>
            <a:r>
              <a:rPr lang="en-US" sz="1900" dirty="0"/>
              <a:t> Marial Status : Yuri Oh</a:t>
            </a:r>
          </a:p>
          <a:p>
            <a:pPr lvl="1">
              <a:lnSpc>
                <a:spcPct val="80000"/>
              </a:lnSpc>
              <a:spcBef>
                <a:spcPts val="1200"/>
              </a:spcBef>
              <a:spcAft>
                <a:spcPts val="200"/>
              </a:spcAft>
              <a:buClr>
                <a:schemeClr val="accent1"/>
              </a:buClr>
              <a:buSzPct val="100000"/>
              <a:buFont typeface="Arial" panose="020B0604020202020204" pitchFamily="34" charset="0"/>
              <a:buChar char="•"/>
            </a:pPr>
            <a:r>
              <a:rPr lang="en-US" sz="1900" dirty="0"/>
              <a:t> Credit_Limit : Sunil Kumar</a:t>
            </a:r>
          </a:p>
          <a:p>
            <a:pPr lvl="1">
              <a:lnSpc>
                <a:spcPct val="80000"/>
              </a:lnSpc>
              <a:spcBef>
                <a:spcPts val="1200"/>
              </a:spcBef>
              <a:spcAft>
                <a:spcPts val="200"/>
              </a:spcAft>
              <a:buClr>
                <a:schemeClr val="accent1"/>
              </a:buClr>
              <a:buSzPct val="100000"/>
              <a:buFont typeface="Arial" panose="020B0604020202020204" pitchFamily="34" charset="0"/>
              <a:buChar char="•"/>
            </a:pPr>
            <a:r>
              <a:rPr lang="en-US" sz="1900" dirty="0"/>
              <a:t> Customer Age : Akul Jain</a:t>
            </a:r>
          </a:p>
          <a:p>
            <a:pPr marL="0" indent="0">
              <a:buNone/>
            </a:pPr>
            <a:endParaRPr lang="en-US" dirty="0"/>
          </a:p>
        </p:txBody>
      </p:sp>
    </p:spTree>
    <p:extLst>
      <p:ext uri="{BB962C8B-B14F-4D97-AF65-F5344CB8AC3E}">
        <p14:creationId xmlns:p14="http://schemas.microsoft.com/office/powerpoint/2010/main" val="33498484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B66F8A-7278-4AE6-A875-43D3BFDF0EBB}"/>
              </a:ext>
            </a:extLst>
          </p:cNvPr>
          <p:cNvSpPr txBox="1"/>
          <p:nvPr/>
        </p:nvSpPr>
        <p:spPr>
          <a:xfrm>
            <a:off x="1619283" y="411163"/>
            <a:ext cx="34336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C7016"/>
                </a:solidFill>
                <a:effectLst/>
                <a:uLnTx/>
                <a:uFillTx/>
                <a:latin typeface="Franklin Gothic Book" panose="020F0502020204030204"/>
                <a:ea typeface="+mn-ea"/>
                <a:cs typeface="+mn-cs"/>
              </a:rPr>
              <a:t>Cross Validation (Training-Testing)</a:t>
            </a:r>
          </a:p>
        </p:txBody>
      </p:sp>
      <p:sp>
        <p:nvSpPr>
          <p:cNvPr id="5" name="Rectangle 4">
            <a:extLst>
              <a:ext uri="{FF2B5EF4-FFF2-40B4-BE49-F238E27FC236}">
                <a16:creationId xmlns:a16="http://schemas.microsoft.com/office/drawing/2014/main" id="{145EA635-CACD-48E5-B42F-191F1A445E86}"/>
              </a:ext>
            </a:extLst>
          </p:cNvPr>
          <p:cNvSpPr/>
          <p:nvPr/>
        </p:nvSpPr>
        <p:spPr>
          <a:xfrm>
            <a:off x="1619283" y="3192461"/>
            <a:ext cx="11433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C7016"/>
                </a:solidFill>
                <a:effectLst/>
                <a:uLnTx/>
                <a:uFillTx/>
                <a:latin typeface="Franklin Gothic Book" panose="020F0502020204030204"/>
                <a:ea typeface="+mn-ea"/>
                <a:cs typeface="+mn-cs"/>
              </a:rPr>
              <a:t>Validation</a:t>
            </a:r>
          </a:p>
        </p:txBody>
      </p:sp>
      <p:sp>
        <p:nvSpPr>
          <p:cNvPr id="21" name="Title 1">
            <a:extLst>
              <a:ext uri="{FF2B5EF4-FFF2-40B4-BE49-F238E27FC236}">
                <a16:creationId xmlns:a16="http://schemas.microsoft.com/office/drawing/2014/main" id="{B9F2B405-73BB-4279-BA59-567524B93ABB}"/>
              </a:ext>
            </a:extLst>
          </p:cNvPr>
          <p:cNvSpPr txBox="1">
            <a:spLocks/>
          </p:cNvSpPr>
          <p:nvPr/>
        </p:nvSpPr>
        <p:spPr>
          <a:xfrm>
            <a:off x="0" y="0"/>
            <a:ext cx="1461660" cy="6389887"/>
          </a:xfrm>
          <a:prstGeom prst="rect">
            <a:avLst/>
          </a:prstGeom>
        </p:spPr>
        <p:txBody>
          <a:bodyPr vert="vert270"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dirty="0"/>
              <a:t>Model Comparison</a:t>
            </a:r>
          </a:p>
        </p:txBody>
      </p:sp>
      <p:graphicFrame>
        <p:nvGraphicFramePr>
          <p:cNvPr id="2" name="Table 2">
            <a:extLst>
              <a:ext uri="{FF2B5EF4-FFF2-40B4-BE49-F238E27FC236}">
                <a16:creationId xmlns:a16="http://schemas.microsoft.com/office/drawing/2014/main" id="{EF3A5A1E-2D7D-4832-9979-780C244E6C9D}"/>
              </a:ext>
            </a:extLst>
          </p:cNvPr>
          <p:cNvGraphicFramePr>
            <a:graphicFrameLocks noGrp="1"/>
          </p:cNvGraphicFramePr>
          <p:nvPr/>
        </p:nvGraphicFramePr>
        <p:xfrm>
          <a:off x="1619284" y="1177586"/>
          <a:ext cx="9111056" cy="1765368"/>
        </p:xfrm>
        <a:graphic>
          <a:graphicData uri="http://schemas.openxmlformats.org/drawingml/2006/table">
            <a:tbl>
              <a:tblPr firstRow="1" bandRow="1">
                <a:tableStyleId>{073A0DAA-6AF3-43AB-8588-CEC1D06C72B9}</a:tableStyleId>
              </a:tblPr>
              <a:tblGrid>
                <a:gridCol w="815572">
                  <a:extLst>
                    <a:ext uri="{9D8B030D-6E8A-4147-A177-3AD203B41FA5}">
                      <a16:colId xmlns:a16="http://schemas.microsoft.com/office/drawing/2014/main" val="3788833054"/>
                    </a:ext>
                  </a:extLst>
                </a:gridCol>
                <a:gridCol w="1318437">
                  <a:extLst>
                    <a:ext uri="{9D8B030D-6E8A-4147-A177-3AD203B41FA5}">
                      <a16:colId xmlns:a16="http://schemas.microsoft.com/office/drawing/2014/main" val="3680461424"/>
                    </a:ext>
                  </a:extLst>
                </a:gridCol>
                <a:gridCol w="1386143">
                  <a:extLst>
                    <a:ext uri="{9D8B030D-6E8A-4147-A177-3AD203B41FA5}">
                      <a16:colId xmlns:a16="http://schemas.microsoft.com/office/drawing/2014/main" val="2410247396"/>
                    </a:ext>
                  </a:extLst>
                </a:gridCol>
                <a:gridCol w="1397726">
                  <a:extLst>
                    <a:ext uri="{9D8B030D-6E8A-4147-A177-3AD203B41FA5}">
                      <a16:colId xmlns:a16="http://schemas.microsoft.com/office/drawing/2014/main" val="2250621637"/>
                    </a:ext>
                  </a:extLst>
                </a:gridCol>
                <a:gridCol w="1397726">
                  <a:extLst>
                    <a:ext uri="{9D8B030D-6E8A-4147-A177-3AD203B41FA5}">
                      <a16:colId xmlns:a16="http://schemas.microsoft.com/office/drawing/2014/main" val="968647120"/>
                    </a:ext>
                  </a:extLst>
                </a:gridCol>
                <a:gridCol w="1397726">
                  <a:extLst>
                    <a:ext uri="{9D8B030D-6E8A-4147-A177-3AD203B41FA5}">
                      <a16:colId xmlns:a16="http://schemas.microsoft.com/office/drawing/2014/main" val="283880982"/>
                    </a:ext>
                  </a:extLst>
                </a:gridCol>
                <a:gridCol w="1397726">
                  <a:extLst>
                    <a:ext uri="{9D8B030D-6E8A-4147-A177-3AD203B41FA5}">
                      <a16:colId xmlns:a16="http://schemas.microsoft.com/office/drawing/2014/main" val="473494349"/>
                    </a:ext>
                  </a:extLst>
                </a:gridCol>
              </a:tblGrid>
              <a:tr h="515452">
                <a:tc rowSpan="3">
                  <a:txBody>
                    <a:bodyPr/>
                    <a:lstStyle/>
                    <a:p>
                      <a:pPr algn="ctr"/>
                      <a:r>
                        <a:rPr lang="en-US" sz="2000" dirty="0"/>
                        <a:t>Performance Metric</a:t>
                      </a:r>
                    </a:p>
                  </a:txBody>
                  <a:tcPr marL="87403" marR="87403" marT="43701" marB="43701" vert="vert270" anchor="ctr"/>
                </a:tc>
                <a:tc>
                  <a:txBody>
                    <a:bodyPr/>
                    <a:lstStyle/>
                    <a:p>
                      <a:pPr algn="ctr"/>
                      <a:endParaRPr lang="en-US" sz="2000" dirty="0"/>
                    </a:p>
                  </a:txBody>
                  <a:tcPr marL="100775" marR="100775" marT="50388" marB="50388" anchor="ctr"/>
                </a:tc>
                <a:tc>
                  <a:txBody>
                    <a:bodyPr/>
                    <a:lstStyle/>
                    <a:p>
                      <a:pPr algn="ctr"/>
                      <a:r>
                        <a:rPr lang="en-US" sz="2000" dirty="0"/>
                        <a:t>Gradient Boosting</a:t>
                      </a:r>
                    </a:p>
                  </a:txBody>
                  <a:tcPr marL="100775" marR="100775" marT="50388" marB="50388" anchor="ctr"/>
                </a:tc>
                <a:tc>
                  <a:txBody>
                    <a:bodyPr/>
                    <a:lstStyle/>
                    <a:p>
                      <a:pPr algn="ctr"/>
                      <a:r>
                        <a:rPr lang="en-US" sz="2000" dirty="0"/>
                        <a:t>Deep Learning</a:t>
                      </a:r>
                    </a:p>
                  </a:txBody>
                  <a:tcPr marL="100775" marR="100775" marT="50388" marB="50388" anchor="ctr"/>
                </a:tc>
                <a:tc>
                  <a:txBody>
                    <a:bodyPr/>
                    <a:lstStyle/>
                    <a:p>
                      <a:pPr algn="ctr"/>
                      <a:r>
                        <a:rPr lang="en-US" sz="2000" dirty="0"/>
                        <a:t>Decision Tree</a:t>
                      </a:r>
                    </a:p>
                  </a:txBody>
                  <a:tcPr marL="100775" marR="100775" marT="50388" marB="50388" anchor="ctr"/>
                </a:tc>
                <a:tc>
                  <a:txBody>
                    <a:bodyPr/>
                    <a:lstStyle/>
                    <a:p>
                      <a:pPr algn="ctr"/>
                      <a:r>
                        <a:rPr lang="en-US" sz="2000" dirty="0"/>
                        <a:t>Logistic Regression</a:t>
                      </a:r>
                    </a:p>
                  </a:txBody>
                  <a:tcPr marL="100775" marR="100775" marT="50388" marB="50388" anchor="ctr"/>
                </a:tc>
                <a:tc>
                  <a:txBody>
                    <a:bodyPr/>
                    <a:lstStyle/>
                    <a:p>
                      <a:pPr algn="ctr"/>
                      <a:r>
                        <a:rPr lang="en-US" sz="2000" dirty="0"/>
                        <a:t>Naïve Bayes</a:t>
                      </a:r>
                    </a:p>
                  </a:txBody>
                  <a:tcPr marL="100775" marR="100775" marT="50388" marB="50388" anchor="ctr"/>
                </a:tc>
                <a:extLst>
                  <a:ext uri="{0D108BD9-81ED-4DB2-BD59-A6C34878D82A}">
                    <a16:rowId xmlns:a16="http://schemas.microsoft.com/office/drawing/2014/main" val="3566347716"/>
                  </a:ext>
                </a:extLst>
              </a:tr>
              <a:tr h="515452">
                <a:tc vMerge="1">
                  <a:txBody>
                    <a:bodyPr/>
                    <a:lstStyle/>
                    <a:p>
                      <a:endParaRPr lang="en-US" dirty="0"/>
                    </a:p>
                  </a:txBody>
                  <a:tcPr/>
                </a:tc>
                <a:tc>
                  <a:txBody>
                    <a:bodyPr/>
                    <a:lstStyle/>
                    <a:p>
                      <a:pPr algn="ctr"/>
                      <a:r>
                        <a:rPr lang="en-US" sz="2000" dirty="0"/>
                        <a:t>Accuracy</a:t>
                      </a:r>
                    </a:p>
                  </a:txBody>
                  <a:tcPr marL="100775" marR="100775" marT="50388" marB="50388" anchor="ctr"/>
                </a:tc>
                <a:tc>
                  <a:txBody>
                    <a:bodyPr/>
                    <a:lstStyle/>
                    <a:p>
                      <a:pPr algn="ctr"/>
                      <a:r>
                        <a:rPr lang="en-US" sz="1400" dirty="0"/>
                        <a:t>91.82% +/-0.84%</a:t>
                      </a:r>
                    </a:p>
                  </a:txBody>
                  <a:tcPr marL="100775" marR="100775" marT="50388" marB="50388" anchor="ctr"/>
                </a:tc>
                <a:tc>
                  <a:txBody>
                    <a:bodyPr/>
                    <a:lstStyle/>
                    <a:p>
                      <a:pPr algn="ctr"/>
                      <a:r>
                        <a:rPr lang="en-US" sz="1400" dirty="0"/>
                        <a:t>90.39% +/- 0.49%</a:t>
                      </a:r>
                    </a:p>
                  </a:txBody>
                  <a:tcPr marL="100775" marR="100775" marT="50388" marB="50388" anchor="ctr"/>
                </a:tc>
                <a:tc>
                  <a:txBody>
                    <a:bodyPr/>
                    <a:lstStyle/>
                    <a:p>
                      <a:pPr algn="ctr"/>
                      <a:r>
                        <a:rPr lang="en-US" sz="1400" dirty="0"/>
                        <a:t>84.61% +/- 0.19%</a:t>
                      </a:r>
                    </a:p>
                  </a:txBody>
                  <a:tcPr marL="100775" marR="100775" marT="50388" marB="50388" anchor="ctr"/>
                </a:tc>
                <a:tc>
                  <a:txBody>
                    <a:bodyPr/>
                    <a:lstStyle/>
                    <a:p>
                      <a:pPr algn="ctr"/>
                      <a:r>
                        <a:rPr lang="en-US" sz="1400" dirty="0"/>
                        <a:t>89.57% +/- 0.41%</a:t>
                      </a:r>
                    </a:p>
                  </a:txBody>
                  <a:tcPr marL="100775" marR="100775" marT="50388" marB="50388" anchor="ctr"/>
                </a:tc>
                <a:tc>
                  <a:txBody>
                    <a:bodyPr/>
                    <a:lstStyle/>
                    <a:p>
                      <a:pPr algn="ctr"/>
                      <a:r>
                        <a:rPr lang="en-US" sz="1400" dirty="0"/>
                        <a:t>89.92% +/- 0.41%</a:t>
                      </a:r>
                    </a:p>
                  </a:txBody>
                  <a:tcPr marL="100775" marR="100775" marT="50388" marB="50388" anchor="ctr"/>
                </a:tc>
                <a:extLst>
                  <a:ext uri="{0D108BD9-81ED-4DB2-BD59-A6C34878D82A}">
                    <a16:rowId xmlns:a16="http://schemas.microsoft.com/office/drawing/2014/main" val="3275111701"/>
                  </a:ext>
                </a:extLst>
              </a:tr>
              <a:tr h="515452">
                <a:tc vMerge="1">
                  <a:txBody>
                    <a:bodyPr/>
                    <a:lstStyle/>
                    <a:p>
                      <a:endParaRPr lang="en-US" dirty="0"/>
                    </a:p>
                  </a:txBody>
                  <a:tcPr/>
                </a:tc>
                <a:tc>
                  <a:txBody>
                    <a:bodyPr/>
                    <a:lstStyle/>
                    <a:p>
                      <a:pPr algn="ctr"/>
                      <a:r>
                        <a:rPr lang="en-US" sz="2000" dirty="0"/>
                        <a:t>AUC</a:t>
                      </a:r>
                    </a:p>
                  </a:txBody>
                  <a:tcPr marL="100775" marR="100775" marT="50388" marB="50388" anchor="ctr"/>
                </a:tc>
                <a:tc>
                  <a:txBody>
                    <a:bodyPr/>
                    <a:lstStyle/>
                    <a:p>
                      <a:pPr algn="ctr"/>
                      <a:r>
                        <a:rPr lang="en-US" sz="1400" dirty="0"/>
                        <a:t>0.933 +/- 0.010</a:t>
                      </a:r>
                    </a:p>
                  </a:txBody>
                  <a:tcPr marL="100775" marR="100775" marT="50388" marB="50388" anchor="ctr"/>
                </a:tc>
                <a:tc>
                  <a:txBody>
                    <a:bodyPr/>
                    <a:lstStyle/>
                    <a:p>
                      <a:pPr algn="ctr"/>
                      <a:r>
                        <a:rPr lang="en-US" sz="1400" dirty="0"/>
                        <a:t>0.928 +/- 0.004</a:t>
                      </a:r>
                    </a:p>
                  </a:txBody>
                  <a:tcPr marL="100775" marR="100775" marT="50388" marB="50388" anchor="ctr"/>
                </a:tc>
                <a:tc>
                  <a:txBody>
                    <a:bodyPr/>
                    <a:lstStyle/>
                    <a:p>
                      <a:pPr algn="ctr"/>
                      <a:r>
                        <a:rPr lang="en-US" sz="1400" dirty="0"/>
                        <a:t>0.521 +/- 0.005</a:t>
                      </a:r>
                    </a:p>
                  </a:txBody>
                  <a:tcPr marL="100775" marR="100775" marT="50388" marB="50388" anchor="ctr"/>
                </a:tc>
                <a:tc>
                  <a:txBody>
                    <a:bodyPr/>
                    <a:lstStyle/>
                    <a:p>
                      <a:pPr algn="ctr"/>
                      <a:r>
                        <a:rPr lang="en-US" sz="1400" dirty="0"/>
                        <a:t>0.899 +/- 0.008</a:t>
                      </a:r>
                    </a:p>
                  </a:txBody>
                  <a:tcPr marL="100775" marR="100775" marT="50388" marB="50388" anchor="ctr"/>
                </a:tc>
                <a:tc>
                  <a:txBody>
                    <a:bodyPr/>
                    <a:lstStyle/>
                    <a:p>
                      <a:pPr algn="ctr"/>
                      <a:r>
                        <a:rPr lang="en-US" sz="1400" dirty="0"/>
                        <a:t>0.904 +/- 0.008</a:t>
                      </a:r>
                    </a:p>
                  </a:txBody>
                  <a:tcPr marL="100775" marR="100775" marT="50388" marB="50388" anchor="ctr"/>
                </a:tc>
                <a:extLst>
                  <a:ext uri="{0D108BD9-81ED-4DB2-BD59-A6C34878D82A}">
                    <a16:rowId xmlns:a16="http://schemas.microsoft.com/office/drawing/2014/main" val="1918747820"/>
                  </a:ext>
                </a:extLst>
              </a:tr>
            </a:tbl>
          </a:graphicData>
        </a:graphic>
      </p:graphicFrame>
      <p:graphicFrame>
        <p:nvGraphicFramePr>
          <p:cNvPr id="9" name="Table 2">
            <a:extLst>
              <a:ext uri="{FF2B5EF4-FFF2-40B4-BE49-F238E27FC236}">
                <a16:creationId xmlns:a16="http://schemas.microsoft.com/office/drawing/2014/main" id="{6649334B-3D57-4276-A2C9-75609A959E2B}"/>
              </a:ext>
            </a:extLst>
          </p:cNvPr>
          <p:cNvGraphicFramePr>
            <a:graphicFrameLocks noGrp="1"/>
          </p:cNvGraphicFramePr>
          <p:nvPr/>
        </p:nvGraphicFramePr>
        <p:xfrm>
          <a:off x="1619283" y="3682406"/>
          <a:ext cx="9147632" cy="1741280"/>
        </p:xfrm>
        <a:graphic>
          <a:graphicData uri="http://schemas.openxmlformats.org/drawingml/2006/table">
            <a:tbl>
              <a:tblPr firstRow="1" bandRow="1">
                <a:tableStyleId>{073A0DAA-6AF3-43AB-8588-CEC1D06C72B9}</a:tableStyleId>
              </a:tblPr>
              <a:tblGrid>
                <a:gridCol w="877527">
                  <a:extLst>
                    <a:ext uri="{9D8B030D-6E8A-4147-A177-3AD203B41FA5}">
                      <a16:colId xmlns:a16="http://schemas.microsoft.com/office/drawing/2014/main" val="3788833054"/>
                    </a:ext>
                  </a:extLst>
                </a:gridCol>
                <a:gridCol w="1279662">
                  <a:extLst>
                    <a:ext uri="{9D8B030D-6E8A-4147-A177-3AD203B41FA5}">
                      <a16:colId xmlns:a16="http://schemas.microsoft.com/office/drawing/2014/main" val="3680461424"/>
                    </a:ext>
                  </a:extLst>
                </a:gridCol>
                <a:gridCol w="1353312">
                  <a:extLst>
                    <a:ext uri="{9D8B030D-6E8A-4147-A177-3AD203B41FA5}">
                      <a16:colId xmlns:a16="http://schemas.microsoft.com/office/drawing/2014/main" val="2410247396"/>
                    </a:ext>
                  </a:extLst>
                </a:gridCol>
                <a:gridCol w="1417320">
                  <a:extLst>
                    <a:ext uri="{9D8B030D-6E8A-4147-A177-3AD203B41FA5}">
                      <a16:colId xmlns:a16="http://schemas.microsoft.com/office/drawing/2014/main" val="2250621637"/>
                    </a:ext>
                  </a:extLst>
                </a:gridCol>
                <a:gridCol w="1444752">
                  <a:extLst>
                    <a:ext uri="{9D8B030D-6E8A-4147-A177-3AD203B41FA5}">
                      <a16:colId xmlns:a16="http://schemas.microsoft.com/office/drawing/2014/main" val="968647120"/>
                    </a:ext>
                  </a:extLst>
                </a:gridCol>
                <a:gridCol w="1399032">
                  <a:extLst>
                    <a:ext uri="{9D8B030D-6E8A-4147-A177-3AD203B41FA5}">
                      <a16:colId xmlns:a16="http://schemas.microsoft.com/office/drawing/2014/main" val="283880982"/>
                    </a:ext>
                  </a:extLst>
                </a:gridCol>
                <a:gridCol w="1376027">
                  <a:extLst>
                    <a:ext uri="{9D8B030D-6E8A-4147-A177-3AD203B41FA5}">
                      <a16:colId xmlns:a16="http://schemas.microsoft.com/office/drawing/2014/main" val="473494349"/>
                    </a:ext>
                  </a:extLst>
                </a:gridCol>
              </a:tblGrid>
              <a:tr h="515452">
                <a:tc rowSpan="3">
                  <a:txBody>
                    <a:bodyPr/>
                    <a:lstStyle/>
                    <a:p>
                      <a:pPr algn="ctr"/>
                      <a:r>
                        <a:rPr lang="en-US" sz="2000" dirty="0"/>
                        <a:t>Performance Metric</a:t>
                      </a:r>
                    </a:p>
                  </a:txBody>
                  <a:tcPr marL="87403" marR="87403" marT="43701" marB="43701" vert="vert270" anchor="ctr"/>
                </a:tc>
                <a:tc>
                  <a:txBody>
                    <a:bodyPr/>
                    <a:lstStyle/>
                    <a:p>
                      <a:pPr algn="ctr"/>
                      <a:endParaRPr lang="en-US" sz="2000" dirty="0"/>
                    </a:p>
                  </a:txBody>
                  <a:tcPr marL="100775" marR="100775" marT="50388" marB="50388" anchor="ctr"/>
                </a:tc>
                <a:tc>
                  <a:txBody>
                    <a:bodyPr/>
                    <a:lstStyle/>
                    <a:p>
                      <a:pPr algn="ctr"/>
                      <a:r>
                        <a:rPr lang="en-US" sz="2000" dirty="0"/>
                        <a:t>Gradient Boosting</a:t>
                      </a:r>
                    </a:p>
                  </a:txBody>
                  <a:tcPr marL="100775" marR="100775" marT="50388" marB="50388" anchor="ctr"/>
                </a:tc>
                <a:tc>
                  <a:txBody>
                    <a:bodyPr/>
                    <a:lstStyle/>
                    <a:p>
                      <a:pPr algn="ctr"/>
                      <a:r>
                        <a:rPr lang="en-US" sz="2000" dirty="0"/>
                        <a:t>Deep Learning</a:t>
                      </a:r>
                    </a:p>
                  </a:txBody>
                  <a:tcPr marL="100775" marR="100775" marT="50388" marB="50388" anchor="ctr"/>
                </a:tc>
                <a:tc>
                  <a:txBody>
                    <a:bodyPr/>
                    <a:lstStyle/>
                    <a:p>
                      <a:pPr algn="ctr"/>
                      <a:r>
                        <a:rPr lang="en-US" sz="2000" dirty="0"/>
                        <a:t>Decision Tree</a:t>
                      </a:r>
                    </a:p>
                  </a:txBody>
                  <a:tcPr marL="100775" marR="100775" marT="50388" marB="50388" anchor="ctr"/>
                </a:tc>
                <a:tc>
                  <a:txBody>
                    <a:bodyPr/>
                    <a:lstStyle/>
                    <a:p>
                      <a:pPr algn="ctr"/>
                      <a:r>
                        <a:rPr lang="en-US" sz="2000" dirty="0"/>
                        <a:t>Logistic Regression</a:t>
                      </a:r>
                    </a:p>
                  </a:txBody>
                  <a:tcPr marL="100775" marR="100775" marT="50388" marB="50388" anchor="ctr"/>
                </a:tc>
                <a:tc>
                  <a:txBody>
                    <a:bodyPr/>
                    <a:lstStyle/>
                    <a:p>
                      <a:pPr algn="ctr"/>
                      <a:r>
                        <a:rPr lang="en-US" sz="2000" dirty="0"/>
                        <a:t>Naïve Bayes</a:t>
                      </a:r>
                    </a:p>
                  </a:txBody>
                  <a:tcPr marL="100775" marR="100775" marT="50388" marB="50388" anchor="ctr"/>
                </a:tc>
                <a:extLst>
                  <a:ext uri="{0D108BD9-81ED-4DB2-BD59-A6C34878D82A}">
                    <a16:rowId xmlns:a16="http://schemas.microsoft.com/office/drawing/2014/main" val="3566347716"/>
                  </a:ext>
                </a:extLst>
              </a:tr>
              <a:tr h="515452">
                <a:tc vMerge="1">
                  <a:txBody>
                    <a:bodyPr/>
                    <a:lstStyle/>
                    <a:p>
                      <a:endParaRPr lang="en-US" dirty="0"/>
                    </a:p>
                  </a:txBody>
                  <a:tcPr/>
                </a:tc>
                <a:tc>
                  <a:txBody>
                    <a:bodyPr/>
                    <a:lstStyle/>
                    <a:p>
                      <a:pPr algn="ctr"/>
                      <a:r>
                        <a:rPr lang="en-US" sz="2000" dirty="0"/>
                        <a:t>Accuracy</a:t>
                      </a:r>
                    </a:p>
                  </a:txBody>
                  <a:tcPr marL="100775" marR="100775" marT="50388" marB="50388" anchor="ctr"/>
                </a:tc>
                <a:tc>
                  <a:txBody>
                    <a:bodyPr/>
                    <a:lstStyle/>
                    <a:p>
                      <a:pPr algn="ctr"/>
                      <a:r>
                        <a:rPr lang="en-US" sz="1400" dirty="0"/>
                        <a:t>92.09%</a:t>
                      </a:r>
                    </a:p>
                  </a:txBody>
                  <a:tcPr marL="100775" marR="100775" marT="50388" marB="50388" anchor="ctr"/>
                </a:tc>
                <a:tc>
                  <a:txBody>
                    <a:bodyPr/>
                    <a:lstStyle/>
                    <a:p>
                      <a:pPr algn="ctr"/>
                      <a:r>
                        <a:rPr lang="en-US" sz="1400" dirty="0"/>
                        <a:t>89.32%</a:t>
                      </a:r>
                    </a:p>
                  </a:txBody>
                  <a:tcPr marL="100775" marR="100775" marT="50388" marB="50388" anchor="ctr"/>
                </a:tc>
                <a:tc>
                  <a:txBody>
                    <a:bodyPr/>
                    <a:lstStyle/>
                    <a:p>
                      <a:pPr algn="ctr"/>
                      <a:r>
                        <a:rPr lang="en-US" sz="1400" dirty="0"/>
                        <a:t>85.07%</a:t>
                      </a:r>
                    </a:p>
                  </a:txBody>
                  <a:tcPr marL="100775" marR="100775" marT="50388" marB="50388" anchor="ctr"/>
                </a:tc>
                <a:tc>
                  <a:txBody>
                    <a:bodyPr/>
                    <a:lstStyle/>
                    <a:p>
                      <a:pPr algn="ctr"/>
                      <a:r>
                        <a:rPr lang="en-US" sz="1400" dirty="0"/>
                        <a:t>90.41%</a:t>
                      </a:r>
                    </a:p>
                  </a:txBody>
                  <a:tcPr marL="100775" marR="100775" marT="50388" marB="50388" anchor="ctr"/>
                </a:tc>
                <a:tc>
                  <a:txBody>
                    <a:bodyPr/>
                    <a:lstStyle/>
                    <a:p>
                      <a:pPr algn="ctr"/>
                      <a:r>
                        <a:rPr lang="en-US" sz="1400" dirty="0"/>
                        <a:t>90.86%</a:t>
                      </a:r>
                    </a:p>
                  </a:txBody>
                  <a:tcPr marL="100775" marR="100775" marT="50388" marB="50388" anchor="ctr"/>
                </a:tc>
                <a:extLst>
                  <a:ext uri="{0D108BD9-81ED-4DB2-BD59-A6C34878D82A}">
                    <a16:rowId xmlns:a16="http://schemas.microsoft.com/office/drawing/2014/main" val="3275111701"/>
                  </a:ext>
                </a:extLst>
              </a:tr>
              <a:tr h="515452">
                <a:tc vMerge="1">
                  <a:txBody>
                    <a:bodyPr/>
                    <a:lstStyle/>
                    <a:p>
                      <a:endParaRPr lang="en-US" dirty="0"/>
                    </a:p>
                  </a:txBody>
                  <a:tcPr/>
                </a:tc>
                <a:tc>
                  <a:txBody>
                    <a:bodyPr/>
                    <a:lstStyle/>
                    <a:p>
                      <a:pPr algn="ctr"/>
                      <a:r>
                        <a:rPr lang="en-US" sz="2000" dirty="0"/>
                        <a:t>AUC</a:t>
                      </a:r>
                    </a:p>
                  </a:txBody>
                  <a:tcPr marL="100775" marR="100775" marT="50388" marB="50388" anchor="ctr"/>
                </a:tc>
                <a:tc>
                  <a:txBody>
                    <a:bodyPr/>
                    <a:lstStyle/>
                    <a:p>
                      <a:pPr algn="ctr"/>
                      <a:r>
                        <a:rPr lang="en-US" sz="1400" dirty="0"/>
                        <a:t>0.938</a:t>
                      </a:r>
                    </a:p>
                  </a:txBody>
                  <a:tcPr marL="100775" marR="100775" marT="50388" marB="50388" anchor="ctr"/>
                </a:tc>
                <a:tc>
                  <a:txBody>
                    <a:bodyPr/>
                    <a:lstStyle/>
                    <a:p>
                      <a:pPr algn="ctr"/>
                      <a:r>
                        <a:rPr lang="en-US" sz="1400" dirty="0"/>
                        <a:t>0.897</a:t>
                      </a:r>
                    </a:p>
                  </a:txBody>
                  <a:tcPr marL="100775" marR="100775" marT="50388" marB="50388" anchor="ctr"/>
                </a:tc>
                <a:tc>
                  <a:txBody>
                    <a:bodyPr/>
                    <a:lstStyle/>
                    <a:p>
                      <a:pPr algn="ctr"/>
                      <a:r>
                        <a:rPr lang="en-US" sz="1400" dirty="0"/>
                        <a:t>0.536</a:t>
                      </a:r>
                    </a:p>
                  </a:txBody>
                  <a:tcPr marL="100775" marR="100775" marT="50388" marB="50388" anchor="ctr"/>
                </a:tc>
                <a:tc>
                  <a:txBody>
                    <a:bodyPr/>
                    <a:lstStyle/>
                    <a:p>
                      <a:pPr algn="ctr"/>
                      <a:r>
                        <a:rPr lang="en-US" sz="1400" dirty="0"/>
                        <a:t>0.907</a:t>
                      </a:r>
                    </a:p>
                  </a:txBody>
                  <a:tcPr marL="100775" marR="100775" marT="50388" marB="50388" anchor="ctr"/>
                </a:tc>
                <a:tc>
                  <a:txBody>
                    <a:bodyPr/>
                    <a:lstStyle/>
                    <a:p>
                      <a:pPr algn="ctr"/>
                      <a:r>
                        <a:rPr lang="en-US" sz="1400" dirty="0"/>
                        <a:t>0.915</a:t>
                      </a:r>
                    </a:p>
                  </a:txBody>
                  <a:tcPr marL="100775" marR="100775" marT="50388" marB="50388" anchor="ctr"/>
                </a:tc>
                <a:extLst>
                  <a:ext uri="{0D108BD9-81ED-4DB2-BD59-A6C34878D82A}">
                    <a16:rowId xmlns:a16="http://schemas.microsoft.com/office/drawing/2014/main" val="1918747820"/>
                  </a:ext>
                </a:extLst>
              </a:tr>
            </a:tbl>
          </a:graphicData>
        </a:graphic>
      </p:graphicFrame>
      <p:sp>
        <p:nvSpPr>
          <p:cNvPr id="8" name="Footer Placeholder 5">
            <a:extLst>
              <a:ext uri="{FF2B5EF4-FFF2-40B4-BE49-F238E27FC236}">
                <a16:creationId xmlns:a16="http://schemas.microsoft.com/office/drawing/2014/main" id="{C706223F-6CED-4CD4-A74E-22487301A479}"/>
              </a:ext>
            </a:extLst>
          </p:cNvPr>
          <p:cNvSpPr>
            <a:spLocks noGrp="1"/>
          </p:cNvSpPr>
          <p:nvPr>
            <p:ph type="ftr" sz="quarter" idx="11"/>
          </p:nvPr>
        </p:nvSpPr>
        <p:spPr>
          <a:xfrm>
            <a:off x="10661331" y="6403122"/>
            <a:ext cx="1171547" cy="411162"/>
          </a:xfrm>
        </p:spPr>
        <p:txBody>
          <a:bodyPr/>
          <a:lstStyle/>
          <a:p>
            <a:r>
              <a:rPr lang="en-US" sz="1600" b="1" cap="none" dirty="0">
                <a:latin typeface="+mj-lt"/>
              </a:rPr>
              <a:t>Ariful</a:t>
            </a:r>
            <a:endParaRPr lang="en-US" sz="1200" b="1" cap="none" dirty="0">
              <a:latin typeface="+mj-lt"/>
            </a:endParaRPr>
          </a:p>
        </p:txBody>
      </p:sp>
    </p:spTree>
    <p:extLst>
      <p:ext uri="{BB962C8B-B14F-4D97-AF65-F5344CB8AC3E}">
        <p14:creationId xmlns:p14="http://schemas.microsoft.com/office/powerpoint/2010/main" val="221224591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DBFC-7CF8-41DB-B608-F948765C6475}"/>
              </a:ext>
            </a:extLst>
          </p:cNvPr>
          <p:cNvSpPr>
            <a:spLocks noGrp="1"/>
          </p:cNvSpPr>
          <p:nvPr>
            <p:ph type="title"/>
          </p:nvPr>
        </p:nvSpPr>
        <p:spPr/>
        <p:txBody>
          <a:bodyPr>
            <a:normAutofit/>
          </a:bodyPr>
          <a:lstStyle/>
          <a:p>
            <a:r>
              <a:rPr lang="en-US" sz="4000" dirty="0"/>
              <a:t>Model Selection</a:t>
            </a:r>
          </a:p>
        </p:txBody>
      </p:sp>
      <p:sp>
        <p:nvSpPr>
          <p:cNvPr id="3" name="Content Placeholder 2">
            <a:extLst>
              <a:ext uri="{FF2B5EF4-FFF2-40B4-BE49-F238E27FC236}">
                <a16:creationId xmlns:a16="http://schemas.microsoft.com/office/drawing/2014/main" id="{0780C6D9-351A-4CBE-96F3-E191FFB9F277}"/>
              </a:ext>
            </a:extLst>
          </p:cNvPr>
          <p:cNvSpPr>
            <a:spLocks noGrp="1"/>
          </p:cNvSpPr>
          <p:nvPr>
            <p:ph idx="1"/>
          </p:nvPr>
        </p:nvSpPr>
        <p:spPr>
          <a:xfrm>
            <a:off x="1097280" y="2049517"/>
            <a:ext cx="10058400" cy="4330262"/>
          </a:xfrm>
        </p:spPr>
        <p:txBody>
          <a:bodyPr vert="horz" lIns="0" tIns="45720" rIns="0" bIns="45720" rtlCol="0" anchor="t">
            <a:normAutofit/>
          </a:bodyPr>
          <a:lstStyle/>
          <a:p>
            <a:pPr>
              <a:lnSpc>
                <a:spcPct val="80000"/>
              </a:lnSpc>
            </a:pPr>
            <a:r>
              <a:rPr lang="en-US" dirty="0"/>
              <a:t> </a:t>
            </a:r>
            <a:endParaRPr lang="en-US" sz="1600" dirty="0"/>
          </a:p>
        </p:txBody>
      </p:sp>
      <p:sp>
        <p:nvSpPr>
          <p:cNvPr id="6" name="Content Placeholder 2">
            <a:extLst>
              <a:ext uri="{FF2B5EF4-FFF2-40B4-BE49-F238E27FC236}">
                <a16:creationId xmlns:a16="http://schemas.microsoft.com/office/drawing/2014/main" id="{89CD7427-9A79-4371-9EA6-3C6A9C5F0D28}"/>
              </a:ext>
            </a:extLst>
          </p:cNvPr>
          <p:cNvSpPr txBox="1">
            <a:spLocks/>
          </p:cNvSpPr>
          <p:nvPr/>
        </p:nvSpPr>
        <p:spPr>
          <a:xfrm>
            <a:off x="1097280" y="2108201"/>
            <a:ext cx="10058400" cy="3760891"/>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panose="020B0604020202020204" pitchFamily="34" charset="0"/>
              <a:buChar char="•"/>
            </a:pPr>
            <a:r>
              <a:rPr lang="en-US" sz="1600" dirty="0"/>
              <a:t> Based on the performance metrics, we selected </a:t>
            </a:r>
            <a:r>
              <a:rPr lang="en-US" sz="1600" b="1" dirty="0"/>
              <a:t>Gradient Boosted </a:t>
            </a:r>
            <a:r>
              <a:rPr lang="en-US" sz="1600" dirty="0"/>
              <a:t>as our model</a:t>
            </a:r>
          </a:p>
          <a:p>
            <a:pPr lvl="1">
              <a:buFont typeface="Arial" panose="020B0604020202020204" pitchFamily="34" charset="0"/>
              <a:buChar char="•"/>
            </a:pPr>
            <a:r>
              <a:rPr lang="en-US" sz="1600" b="1" dirty="0"/>
              <a:t>Training - Testing</a:t>
            </a:r>
          </a:p>
          <a:p>
            <a:pPr lvl="2">
              <a:buFont typeface="Arial" panose="020B0604020202020204" pitchFamily="34" charset="0"/>
              <a:buChar char="•"/>
            </a:pPr>
            <a:r>
              <a:rPr lang="en-US" sz="1600" dirty="0"/>
              <a:t>Accuracy: 91.82% +/-0.84%</a:t>
            </a:r>
          </a:p>
          <a:p>
            <a:pPr lvl="2">
              <a:buFont typeface="Arial" panose="020B0604020202020204" pitchFamily="34" charset="0"/>
              <a:buChar char="•"/>
            </a:pPr>
            <a:r>
              <a:rPr lang="en-US" sz="1600" dirty="0"/>
              <a:t>AUC: 0.933 +/- 0.010</a:t>
            </a:r>
          </a:p>
          <a:p>
            <a:pPr lvl="1">
              <a:buFont typeface="Arial" panose="020B0604020202020204" pitchFamily="34" charset="0"/>
              <a:buChar char="•"/>
            </a:pPr>
            <a:r>
              <a:rPr lang="en-US" sz="1600" b="1" dirty="0"/>
              <a:t>Validation</a:t>
            </a:r>
          </a:p>
          <a:p>
            <a:pPr lvl="2">
              <a:buFont typeface="Arial" panose="020B0604020202020204" pitchFamily="34" charset="0"/>
              <a:buChar char="•"/>
            </a:pPr>
            <a:r>
              <a:rPr lang="en-US" sz="1600" dirty="0"/>
              <a:t>Accuracy: 92.09%</a:t>
            </a:r>
          </a:p>
          <a:p>
            <a:pPr lvl="2">
              <a:buFont typeface="Arial" panose="020B0604020202020204" pitchFamily="34" charset="0"/>
              <a:buChar char="•"/>
            </a:pPr>
            <a:r>
              <a:rPr lang="en-US" sz="1600" dirty="0"/>
              <a:t>AUC: 0.938</a:t>
            </a:r>
            <a:endParaRPr lang="en-US" sz="1600" dirty="0">
              <a:solidFill>
                <a:prstClr val="black"/>
              </a:solidFill>
            </a:endParaRPr>
          </a:p>
          <a:p>
            <a:pPr>
              <a:buFont typeface="Arial" panose="020B0604020202020204" pitchFamily="34" charset="0"/>
              <a:buChar char="•"/>
            </a:pPr>
            <a:r>
              <a:rPr lang="en-US" sz="1600" dirty="0">
                <a:solidFill>
                  <a:prstClr val="black"/>
                </a:solidFill>
              </a:rPr>
              <a:t>To further improve this performance, we explored following techniques:</a:t>
            </a:r>
          </a:p>
          <a:p>
            <a:pPr lvl="1">
              <a:buFont typeface="Arial" panose="020B0604020202020204" pitchFamily="34" charset="0"/>
              <a:buChar char="•"/>
            </a:pPr>
            <a:r>
              <a:rPr lang="en-US" sz="1600" b="1" dirty="0">
                <a:solidFill>
                  <a:prstClr val="black"/>
                </a:solidFill>
              </a:rPr>
              <a:t>Forward Selection- </a:t>
            </a:r>
            <a:r>
              <a:rPr lang="en-US" sz="1600" dirty="0">
                <a:solidFill>
                  <a:prstClr val="black"/>
                </a:solidFill>
              </a:rPr>
              <a:t>to verify if the features used are best fit</a:t>
            </a:r>
          </a:p>
          <a:p>
            <a:pPr lvl="1">
              <a:buFont typeface="Arial" panose="020B0604020202020204" pitchFamily="34" charset="0"/>
              <a:buChar char="•"/>
            </a:pPr>
            <a:r>
              <a:rPr lang="en-US" sz="1600" b="1" dirty="0">
                <a:solidFill>
                  <a:prstClr val="black"/>
                </a:solidFill>
              </a:rPr>
              <a:t>Model Parameter Tuning- </a:t>
            </a:r>
            <a:r>
              <a:rPr lang="en-US" sz="1600" dirty="0">
                <a:solidFill>
                  <a:prstClr val="black"/>
                </a:solidFill>
              </a:rPr>
              <a:t>to see if we can improve the performance by changing parameters for the selected model </a:t>
            </a:r>
          </a:p>
        </p:txBody>
      </p:sp>
      <p:sp>
        <p:nvSpPr>
          <p:cNvPr id="7" name="Footer Placeholder 5">
            <a:extLst>
              <a:ext uri="{FF2B5EF4-FFF2-40B4-BE49-F238E27FC236}">
                <a16:creationId xmlns:a16="http://schemas.microsoft.com/office/drawing/2014/main" id="{7117F13A-B27D-47A9-B29D-4882986B69C1}"/>
              </a:ext>
            </a:extLst>
          </p:cNvPr>
          <p:cNvSpPr>
            <a:spLocks noGrp="1"/>
          </p:cNvSpPr>
          <p:nvPr>
            <p:ph type="ftr" sz="quarter" idx="11"/>
          </p:nvPr>
        </p:nvSpPr>
        <p:spPr>
          <a:xfrm>
            <a:off x="10661331" y="6403122"/>
            <a:ext cx="1171547" cy="411162"/>
          </a:xfrm>
        </p:spPr>
        <p:txBody>
          <a:bodyPr/>
          <a:lstStyle/>
          <a:p>
            <a:r>
              <a:rPr lang="en-US" sz="1600" b="1" cap="none" dirty="0">
                <a:latin typeface="+mj-lt"/>
              </a:rPr>
              <a:t>Ariful</a:t>
            </a:r>
            <a:endParaRPr lang="en-US" sz="1200" b="1" cap="none" dirty="0">
              <a:latin typeface="+mj-lt"/>
            </a:endParaRPr>
          </a:p>
        </p:txBody>
      </p:sp>
    </p:spTree>
    <p:extLst>
      <p:ext uri="{BB962C8B-B14F-4D97-AF65-F5344CB8AC3E}">
        <p14:creationId xmlns:p14="http://schemas.microsoft.com/office/powerpoint/2010/main" val="11532208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5700718-5FAD-42A2-95BA-D75D23FD220F}"/>
              </a:ext>
            </a:extLst>
          </p:cNvPr>
          <p:cNvSpPr>
            <a:spLocks noGrp="1"/>
          </p:cNvSpPr>
          <p:nvPr>
            <p:ph type="title" idx="4294967295"/>
          </p:nvPr>
        </p:nvSpPr>
        <p:spPr>
          <a:xfrm>
            <a:off x="0" y="0"/>
            <a:ext cx="1149424" cy="6403121"/>
          </a:xfrm>
        </p:spPr>
        <p:txBody>
          <a:bodyPr vert="vert270">
            <a:normAutofit/>
          </a:bodyPr>
          <a:lstStyle/>
          <a:p>
            <a:pPr algn="ctr"/>
            <a:r>
              <a:rPr lang="en-US" dirty="0"/>
              <a:t>Feature Selection</a:t>
            </a:r>
            <a:endParaRPr lang="en-US" sz="1300" dirty="0"/>
          </a:p>
        </p:txBody>
      </p:sp>
      <p:pic>
        <p:nvPicPr>
          <p:cNvPr id="6" name="Picture 5">
            <a:extLst>
              <a:ext uri="{FF2B5EF4-FFF2-40B4-BE49-F238E27FC236}">
                <a16:creationId xmlns:a16="http://schemas.microsoft.com/office/drawing/2014/main" id="{4D8D9A21-7873-42DD-8865-66017B2E7971}"/>
              </a:ext>
            </a:extLst>
          </p:cNvPr>
          <p:cNvPicPr>
            <a:picLocks noChangeAspect="1"/>
          </p:cNvPicPr>
          <p:nvPr/>
        </p:nvPicPr>
        <p:blipFill rotWithShape="1">
          <a:blip r:embed="rId2"/>
          <a:srcRect t="4553" b="2999"/>
          <a:stretch/>
        </p:blipFill>
        <p:spPr>
          <a:xfrm>
            <a:off x="1361143" y="78788"/>
            <a:ext cx="10306489" cy="2342007"/>
          </a:xfrm>
          <a:prstGeom prst="rect">
            <a:avLst/>
          </a:prstGeom>
          <a:solidFill>
            <a:srgbClr val="FFFFFF">
              <a:shade val="85000"/>
            </a:srgbClr>
          </a:solidFill>
          <a:ln w="9525" cap="sq">
            <a:solidFill>
              <a:schemeClr val="accent1"/>
            </a:solidFill>
            <a:miter lim="800000"/>
          </a:ln>
          <a:effectLst/>
        </p:spPr>
      </p:pic>
      <p:pic>
        <p:nvPicPr>
          <p:cNvPr id="2" name="Picture 1">
            <a:extLst>
              <a:ext uri="{FF2B5EF4-FFF2-40B4-BE49-F238E27FC236}">
                <a16:creationId xmlns:a16="http://schemas.microsoft.com/office/drawing/2014/main" id="{282FE39E-0834-4B9B-9865-4F71D7384A73}"/>
              </a:ext>
            </a:extLst>
          </p:cNvPr>
          <p:cNvPicPr>
            <a:picLocks noChangeAspect="1"/>
          </p:cNvPicPr>
          <p:nvPr/>
        </p:nvPicPr>
        <p:blipFill>
          <a:blip r:embed="rId3"/>
          <a:stretch>
            <a:fillRect/>
          </a:stretch>
        </p:blipFill>
        <p:spPr>
          <a:xfrm>
            <a:off x="1361143" y="1943323"/>
            <a:ext cx="10306489" cy="2152650"/>
          </a:xfrm>
          <a:prstGeom prst="rect">
            <a:avLst/>
          </a:prstGeom>
          <a:solidFill>
            <a:srgbClr val="FFFFFF">
              <a:shade val="85000"/>
            </a:srgbClr>
          </a:solidFill>
          <a:ln w="9525" cap="sq">
            <a:solidFill>
              <a:schemeClr val="accent1"/>
            </a:solidFill>
            <a:miter lim="800000"/>
          </a:ln>
          <a:effectLst/>
        </p:spPr>
      </p:pic>
      <p:pic>
        <p:nvPicPr>
          <p:cNvPr id="4" name="Picture 3">
            <a:extLst>
              <a:ext uri="{FF2B5EF4-FFF2-40B4-BE49-F238E27FC236}">
                <a16:creationId xmlns:a16="http://schemas.microsoft.com/office/drawing/2014/main" id="{F6B293BF-C386-45C3-BB4B-46A84CA32479}"/>
              </a:ext>
            </a:extLst>
          </p:cNvPr>
          <p:cNvPicPr>
            <a:picLocks noChangeAspect="1"/>
          </p:cNvPicPr>
          <p:nvPr/>
        </p:nvPicPr>
        <p:blipFill rotWithShape="1">
          <a:blip r:embed="rId4"/>
          <a:srcRect l="575" t="3879" r="11229" b="9366"/>
          <a:stretch/>
        </p:blipFill>
        <p:spPr>
          <a:xfrm>
            <a:off x="1361143" y="4821867"/>
            <a:ext cx="10306489" cy="1520456"/>
          </a:xfrm>
          <a:prstGeom prst="rect">
            <a:avLst/>
          </a:prstGeom>
          <a:solidFill>
            <a:srgbClr val="FFFFFF">
              <a:shade val="85000"/>
            </a:srgbClr>
          </a:solidFill>
          <a:ln w="9525" cap="sq">
            <a:solidFill>
              <a:schemeClr val="accent1"/>
            </a:solidFill>
            <a:miter lim="800000"/>
          </a:ln>
          <a:effectLst/>
        </p:spPr>
      </p:pic>
      <p:pic>
        <p:nvPicPr>
          <p:cNvPr id="3" name="Picture 2">
            <a:extLst>
              <a:ext uri="{FF2B5EF4-FFF2-40B4-BE49-F238E27FC236}">
                <a16:creationId xmlns:a16="http://schemas.microsoft.com/office/drawing/2014/main" id="{C17CF472-FCB6-44B2-BF46-888744C828B5}"/>
              </a:ext>
            </a:extLst>
          </p:cNvPr>
          <p:cNvPicPr>
            <a:picLocks noChangeAspect="1"/>
          </p:cNvPicPr>
          <p:nvPr/>
        </p:nvPicPr>
        <p:blipFill rotWithShape="1">
          <a:blip r:embed="rId5"/>
          <a:srcRect l="1" r="67783"/>
          <a:stretch/>
        </p:blipFill>
        <p:spPr>
          <a:xfrm>
            <a:off x="3658982" y="3408812"/>
            <a:ext cx="3338658" cy="1892174"/>
          </a:xfrm>
          <a:prstGeom prst="rect">
            <a:avLst/>
          </a:prstGeom>
          <a:solidFill>
            <a:srgbClr val="FFFFFF">
              <a:shade val="85000"/>
            </a:srgbClr>
          </a:solidFill>
          <a:ln w="9525" cap="sq">
            <a:solidFill>
              <a:schemeClr val="accent1"/>
            </a:solidFill>
            <a:miter lim="800000"/>
          </a:ln>
          <a:effectLst/>
        </p:spPr>
      </p:pic>
      <p:sp>
        <p:nvSpPr>
          <p:cNvPr id="9" name="Footer Placeholder 5">
            <a:extLst>
              <a:ext uri="{FF2B5EF4-FFF2-40B4-BE49-F238E27FC236}">
                <a16:creationId xmlns:a16="http://schemas.microsoft.com/office/drawing/2014/main" id="{19BDAF35-F8BC-46B1-B2CA-F969975B93F4}"/>
              </a:ext>
            </a:extLst>
          </p:cNvPr>
          <p:cNvSpPr>
            <a:spLocks noGrp="1"/>
          </p:cNvSpPr>
          <p:nvPr>
            <p:ph type="ftr" sz="quarter" idx="11"/>
          </p:nvPr>
        </p:nvSpPr>
        <p:spPr>
          <a:xfrm>
            <a:off x="10661331" y="6403122"/>
            <a:ext cx="1144387" cy="411162"/>
          </a:xfrm>
        </p:spPr>
        <p:txBody>
          <a:bodyPr/>
          <a:lstStyle/>
          <a:p>
            <a:r>
              <a:rPr lang="en-US" sz="1600" b="1" cap="none" dirty="0">
                <a:latin typeface="+mj-lt"/>
              </a:rPr>
              <a:t>Madhura</a:t>
            </a:r>
            <a:endParaRPr lang="en-US" sz="1200" b="1" cap="none" dirty="0">
              <a:latin typeface="+mj-lt"/>
            </a:endParaRPr>
          </a:p>
        </p:txBody>
      </p:sp>
    </p:spTree>
    <p:extLst>
      <p:ext uri="{BB962C8B-B14F-4D97-AF65-F5344CB8AC3E}">
        <p14:creationId xmlns:p14="http://schemas.microsoft.com/office/powerpoint/2010/main" val="32535520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DBFC-7CF8-41DB-B608-F948765C6475}"/>
              </a:ext>
            </a:extLst>
          </p:cNvPr>
          <p:cNvSpPr>
            <a:spLocks noGrp="1"/>
          </p:cNvSpPr>
          <p:nvPr>
            <p:ph type="title"/>
          </p:nvPr>
        </p:nvSpPr>
        <p:spPr/>
        <p:txBody>
          <a:bodyPr>
            <a:normAutofit/>
          </a:bodyPr>
          <a:lstStyle/>
          <a:p>
            <a:r>
              <a:rPr lang="en-US" sz="4000" dirty="0"/>
              <a:t>Forward Selection Recommendation</a:t>
            </a:r>
          </a:p>
        </p:txBody>
      </p:sp>
      <p:sp>
        <p:nvSpPr>
          <p:cNvPr id="4" name="Content Placeholder 2">
            <a:extLst>
              <a:ext uri="{FF2B5EF4-FFF2-40B4-BE49-F238E27FC236}">
                <a16:creationId xmlns:a16="http://schemas.microsoft.com/office/drawing/2014/main" id="{8D3849E3-082C-41DF-BE7F-8F2FB4EE5FA8}"/>
              </a:ext>
            </a:extLst>
          </p:cNvPr>
          <p:cNvSpPr txBox="1">
            <a:spLocks/>
          </p:cNvSpPr>
          <p:nvPr/>
        </p:nvSpPr>
        <p:spPr>
          <a:xfrm>
            <a:off x="1097280" y="2049517"/>
            <a:ext cx="9455106" cy="4330262"/>
          </a:xfrm>
          <a:prstGeom prst="rect">
            <a:avLst/>
          </a:prstGeom>
        </p:spPr>
        <p:txBody>
          <a:bodyPr vert="horz" lIns="0" tIns="45720" rIns="0" bIns="45720" rtlCol="0" anchor="t">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1" indent="0">
              <a:lnSpc>
                <a:spcPct val="80000"/>
              </a:lnSpc>
              <a:spcBef>
                <a:spcPts val="1200"/>
              </a:spcBef>
              <a:spcAft>
                <a:spcPts val="200"/>
              </a:spcAft>
              <a:buClr>
                <a:schemeClr val="accent1"/>
              </a:buClr>
              <a:buSzPct val="100000"/>
              <a:buFont typeface="Calibri" pitchFamily="34" charset="0"/>
              <a:buNone/>
            </a:pPr>
            <a:r>
              <a:rPr lang="en-US" sz="1900" dirty="0"/>
              <a:t>Following are the features recommended by Forward Selection technique:</a:t>
            </a:r>
          </a:p>
          <a:p>
            <a:pPr marL="274320" lvl="2" indent="-91440">
              <a:lnSpc>
                <a:spcPct val="80000"/>
              </a:lnSpc>
              <a:spcBef>
                <a:spcPts val="1200"/>
              </a:spcBef>
              <a:spcAft>
                <a:spcPts val="200"/>
              </a:spcAft>
              <a:buClr>
                <a:schemeClr val="accent1"/>
              </a:buClr>
              <a:buSzPct val="100000"/>
              <a:buFont typeface="Arial" panose="020B0604020202020204" pitchFamily="34" charset="0"/>
              <a:buChar char="•"/>
            </a:pPr>
            <a:r>
              <a:rPr lang="en-US" sz="1900" dirty="0"/>
              <a:t> Gender </a:t>
            </a:r>
          </a:p>
          <a:p>
            <a:pPr marL="274320" lvl="2" indent="-91440">
              <a:lnSpc>
                <a:spcPct val="80000"/>
              </a:lnSpc>
              <a:spcBef>
                <a:spcPts val="1200"/>
              </a:spcBef>
              <a:spcAft>
                <a:spcPts val="200"/>
              </a:spcAft>
              <a:buClr>
                <a:schemeClr val="accent1"/>
              </a:buClr>
              <a:buSzPct val="100000"/>
              <a:buFont typeface="Arial" panose="020B0604020202020204" pitchFamily="34" charset="0"/>
              <a:buChar char="•"/>
            </a:pPr>
            <a:r>
              <a:rPr lang="en-US" sz="1900" dirty="0"/>
              <a:t> Total Relationship Count</a:t>
            </a:r>
          </a:p>
          <a:p>
            <a:pPr marL="274320" lvl="2" indent="-91440">
              <a:lnSpc>
                <a:spcPct val="80000"/>
              </a:lnSpc>
              <a:spcBef>
                <a:spcPts val="1200"/>
              </a:spcBef>
              <a:spcAft>
                <a:spcPts val="200"/>
              </a:spcAft>
              <a:buClr>
                <a:schemeClr val="accent1"/>
              </a:buClr>
              <a:buSzPct val="100000"/>
              <a:buFont typeface="Arial" panose="020B0604020202020204" pitchFamily="34" charset="0"/>
              <a:buChar char="•"/>
            </a:pPr>
            <a:r>
              <a:rPr lang="en-US" sz="1900" dirty="0"/>
              <a:t> Months Inactive 12 mon</a:t>
            </a:r>
          </a:p>
          <a:p>
            <a:pPr marL="274320" lvl="2" indent="-91440">
              <a:lnSpc>
                <a:spcPct val="80000"/>
              </a:lnSpc>
              <a:spcBef>
                <a:spcPts val="1200"/>
              </a:spcBef>
              <a:spcAft>
                <a:spcPts val="200"/>
              </a:spcAft>
              <a:buClr>
                <a:schemeClr val="accent1"/>
              </a:buClr>
              <a:buSzPct val="100000"/>
              <a:buFont typeface="Arial" panose="020B0604020202020204" pitchFamily="34" charset="0"/>
              <a:buChar char="•"/>
            </a:pPr>
            <a:r>
              <a:rPr lang="en-US" sz="1900" dirty="0"/>
              <a:t> Contacts Count 12 mon</a:t>
            </a:r>
          </a:p>
          <a:p>
            <a:pPr marL="274320" lvl="2" indent="-91440">
              <a:lnSpc>
                <a:spcPct val="80000"/>
              </a:lnSpc>
              <a:spcBef>
                <a:spcPts val="1200"/>
              </a:spcBef>
              <a:spcAft>
                <a:spcPts val="200"/>
              </a:spcAft>
              <a:buClr>
                <a:schemeClr val="accent1"/>
              </a:buClr>
              <a:buSzPct val="100000"/>
              <a:buFont typeface="Arial" panose="020B0604020202020204" pitchFamily="34" charset="0"/>
              <a:buChar char="•"/>
            </a:pPr>
            <a:r>
              <a:rPr lang="en-US" sz="1900" dirty="0"/>
              <a:t> Credit Limit</a:t>
            </a:r>
          </a:p>
          <a:p>
            <a:pPr marL="274320" lvl="2" indent="-91440">
              <a:lnSpc>
                <a:spcPct val="80000"/>
              </a:lnSpc>
              <a:spcBef>
                <a:spcPts val="1200"/>
              </a:spcBef>
              <a:spcAft>
                <a:spcPts val="200"/>
              </a:spcAft>
              <a:buClr>
                <a:schemeClr val="accent1"/>
              </a:buClr>
              <a:buSzPct val="100000"/>
              <a:buFont typeface="Arial" panose="020B0604020202020204" pitchFamily="34" charset="0"/>
              <a:buChar char="•"/>
            </a:pPr>
            <a:r>
              <a:rPr lang="en-US" sz="1900" dirty="0"/>
              <a:t> Total Revolving Bal</a:t>
            </a:r>
          </a:p>
          <a:p>
            <a:pPr marL="274320" lvl="2" indent="-91440">
              <a:lnSpc>
                <a:spcPct val="80000"/>
              </a:lnSpc>
              <a:spcBef>
                <a:spcPts val="1200"/>
              </a:spcBef>
              <a:spcAft>
                <a:spcPts val="200"/>
              </a:spcAft>
              <a:buClr>
                <a:schemeClr val="accent1"/>
              </a:buClr>
              <a:buSzPct val="100000"/>
              <a:buFont typeface="Arial" panose="020B0604020202020204" pitchFamily="34" charset="0"/>
              <a:buChar char="•"/>
            </a:pPr>
            <a:r>
              <a:rPr lang="en-US" sz="1900" dirty="0"/>
              <a:t> Total Trans Ct</a:t>
            </a:r>
          </a:p>
          <a:p>
            <a:pPr marL="274320" lvl="2" indent="-91440">
              <a:lnSpc>
                <a:spcPct val="80000"/>
              </a:lnSpc>
              <a:spcBef>
                <a:spcPts val="1200"/>
              </a:spcBef>
              <a:spcAft>
                <a:spcPts val="200"/>
              </a:spcAft>
              <a:buClr>
                <a:schemeClr val="accent1"/>
              </a:buClr>
              <a:buSzPct val="100000"/>
              <a:buFont typeface="Arial" panose="020B0604020202020204" pitchFamily="34" charset="0"/>
              <a:buChar char="•"/>
            </a:pPr>
            <a:r>
              <a:rPr lang="en-US" sz="1900" dirty="0"/>
              <a:t> Total Ct Chng Q4 Q1</a:t>
            </a:r>
          </a:p>
          <a:p>
            <a:pPr marL="274320" lvl="2" indent="-91440">
              <a:lnSpc>
                <a:spcPct val="80000"/>
              </a:lnSpc>
              <a:spcBef>
                <a:spcPts val="1200"/>
              </a:spcBef>
              <a:spcAft>
                <a:spcPts val="200"/>
              </a:spcAft>
              <a:buClr>
                <a:schemeClr val="accent1"/>
              </a:buClr>
              <a:buSzPct val="100000"/>
              <a:buFont typeface="Arial" panose="020B0604020202020204" pitchFamily="34" charset="0"/>
              <a:buChar char="•"/>
            </a:pPr>
            <a:r>
              <a:rPr lang="en-US" sz="1900" dirty="0"/>
              <a:t> </a:t>
            </a:r>
            <a:r>
              <a:rPr lang="en-US" sz="1900" dirty="0">
                <a:solidFill>
                  <a:schemeClr val="tx1"/>
                </a:solidFill>
              </a:rPr>
              <a:t>Avg Utilization Ratio   		</a:t>
            </a:r>
            <a:r>
              <a:rPr lang="en-US" sz="1900" dirty="0"/>
              <a:t>Customer Age</a:t>
            </a:r>
          </a:p>
        </p:txBody>
      </p:sp>
      <p:sp>
        <p:nvSpPr>
          <p:cNvPr id="3" name="Rectangle 2">
            <a:extLst>
              <a:ext uri="{FF2B5EF4-FFF2-40B4-BE49-F238E27FC236}">
                <a16:creationId xmlns:a16="http://schemas.microsoft.com/office/drawing/2014/main" id="{1BDFAEC2-0A2C-4056-A810-47D077F5CBB0}"/>
              </a:ext>
            </a:extLst>
          </p:cNvPr>
          <p:cNvSpPr/>
          <p:nvPr/>
        </p:nvSpPr>
        <p:spPr>
          <a:xfrm>
            <a:off x="1204332" y="5709424"/>
            <a:ext cx="2453268" cy="323386"/>
          </a:xfrm>
          <a:prstGeom prst="rect">
            <a:avLst/>
          </a:prstGeom>
          <a:solidFill>
            <a:schemeClr val="lt1">
              <a:alpha val="0"/>
            </a:schemeClr>
          </a:solid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9EF796B-2A55-433F-A206-1713516DAD46}"/>
              </a:ext>
            </a:extLst>
          </p:cNvPr>
          <p:cNvSpPr/>
          <p:nvPr/>
        </p:nvSpPr>
        <p:spPr>
          <a:xfrm>
            <a:off x="4679790" y="5705704"/>
            <a:ext cx="2453268" cy="323386"/>
          </a:xfrm>
          <a:prstGeom prst="rect">
            <a:avLst/>
          </a:prstGeom>
          <a:solidFill>
            <a:schemeClr val="lt1">
              <a:alpha val="0"/>
            </a:schemeClr>
          </a:solidFill>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F97B525F-4C95-4296-8C1B-ACC1160A14DE}"/>
              </a:ext>
            </a:extLst>
          </p:cNvPr>
          <p:cNvCxnSpPr>
            <a:stCxn id="3" idx="3"/>
            <a:endCxn id="6" idx="1"/>
          </p:cNvCxnSpPr>
          <p:nvPr/>
        </p:nvCxnSpPr>
        <p:spPr>
          <a:xfrm flipV="1">
            <a:off x="3657600" y="5867397"/>
            <a:ext cx="1022190" cy="372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Footer Placeholder 5">
            <a:extLst>
              <a:ext uri="{FF2B5EF4-FFF2-40B4-BE49-F238E27FC236}">
                <a16:creationId xmlns:a16="http://schemas.microsoft.com/office/drawing/2014/main" id="{896B9973-FE5C-4F66-A564-037BBC995AA4}"/>
              </a:ext>
            </a:extLst>
          </p:cNvPr>
          <p:cNvSpPr>
            <a:spLocks noGrp="1"/>
          </p:cNvSpPr>
          <p:nvPr>
            <p:ph type="ftr" sz="quarter" idx="11"/>
          </p:nvPr>
        </p:nvSpPr>
        <p:spPr>
          <a:xfrm>
            <a:off x="10661331" y="6403122"/>
            <a:ext cx="1144387" cy="411162"/>
          </a:xfrm>
        </p:spPr>
        <p:txBody>
          <a:bodyPr/>
          <a:lstStyle/>
          <a:p>
            <a:r>
              <a:rPr lang="en-US" sz="1600" b="1" cap="none" dirty="0">
                <a:latin typeface="+mj-lt"/>
              </a:rPr>
              <a:t>Madhura</a:t>
            </a:r>
            <a:endParaRPr lang="en-US" sz="1200" b="1" cap="none" dirty="0">
              <a:latin typeface="+mj-lt"/>
            </a:endParaRPr>
          </a:p>
        </p:txBody>
      </p:sp>
    </p:spTree>
    <p:extLst>
      <p:ext uri="{BB962C8B-B14F-4D97-AF65-F5344CB8AC3E}">
        <p14:creationId xmlns:p14="http://schemas.microsoft.com/office/powerpoint/2010/main" val="40739793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B66F8A-7278-4AE6-A875-43D3BFDF0EBB}"/>
              </a:ext>
            </a:extLst>
          </p:cNvPr>
          <p:cNvSpPr txBox="1"/>
          <p:nvPr/>
        </p:nvSpPr>
        <p:spPr>
          <a:xfrm>
            <a:off x="1619283" y="411163"/>
            <a:ext cx="34336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C7016"/>
                </a:solidFill>
                <a:effectLst/>
                <a:uLnTx/>
                <a:uFillTx/>
                <a:latin typeface="Franklin Gothic Book" panose="020F0502020204030204"/>
                <a:ea typeface="+mn-ea"/>
                <a:cs typeface="+mn-cs"/>
              </a:rPr>
              <a:t>Cross Validation (Training-Testing)</a:t>
            </a:r>
          </a:p>
        </p:txBody>
      </p:sp>
      <p:sp>
        <p:nvSpPr>
          <p:cNvPr id="5" name="Rectangle 4">
            <a:extLst>
              <a:ext uri="{FF2B5EF4-FFF2-40B4-BE49-F238E27FC236}">
                <a16:creationId xmlns:a16="http://schemas.microsoft.com/office/drawing/2014/main" id="{145EA635-CACD-48E5-B42F-191F1A445E86}"/>
              </a:ext>
            </a:extLst>
          </p:cNvPr>
          <p:cNvSpPr/>
          <p:nvPr/>
        </p:nvSpPr>
        <p:spPr>
          <a:xfrm>
            <a:off x="1619283" y="3192461"/>
            <a:ext cx="11433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C7016"/>
                </a:solidFill>
                <a:effectLst/>
                <a:uLnTx/>
                <a:uFillTx/>
                <a:latin typeface="Franklin Gothic Book" panose="020F0502020204030204"/>
                <a:ea typeface="+mn-ea"/>
                <a:cs typeface="+mn-cs"/>
              </a:rPr>
              <a:t>Validation</a:t>
            </a:r>
          </a:p>
        </p:txBody>
      </p:sp>
      <p:sp>
        <p:nvSpPr>
          <p:cNvPr id="9" name="Title 1">
            <a:extLst>
              <a:ext uri="{FF2B5EF4-FFF2-40B4-BE49-F238E27FC236}">
                <a16:creationId xmlns:a16="http://schemas.microsoft.com/office/drawing/2014/main" id="{889EF778-94BB-430F-90FC-9E2BB9CE8EF5}"/>
              </a:ext>
            </a:extLst>
          </p:cNvPr>
          <p:cNvSpPr txBox="1">
            <a:spLocks/>
          </p:cNvSpPr>
          <p:nvPr/>
        </p:nvSpPr>
        <p:spPr>
          <a:xfrm>
            <a:off x="0" y="0"/>
            <a:ext cx="1493822" cy="6403121"/>
          </a:xfrm>
          <a:prstGeom prst="rect">
            <a:avLst/>
          </a:prstGeom>
        </p:spPr>
        <p:txBody>
          <a:bodyPr vert="vert270"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dirty="0"/>
              <a:t>Gradient Boosted </a:t>
            </a:r>
          </a:p>
          <a:p>
            <a:pPr algn="ctr"/>
            <a:r>
              <a:rPr lang="en-US" dirty="0"/>
              <a:t>with FS Features</a:t>
            </a:r>
          </a:p>
        </p:txBody>
      </p:sp>
      <p:pic>
        <p:nvPicPr>
          <p:cNvPr id="2" name="Picture 1">
            <a:extLst>
              <a:ext uri="{FF2B5EF4-FFF2-40B4-BE49-F238E27FC236}">
                <a16:creationId xmlns:a16="http://schemas.microsoft.com/office/drawing/2014/main" id="{86C45BC0-DDB5-4CB2-BB15-747BA889DECF}"/>
              </a:ext>
            </a:extLst>
          </p:cNvPr>
          <p:cNvPicPr>
            <a:picLocks noChangeAspect="1"/>
          </p:cNvPicPr>
          <p:nvPr/>
        </p:nvPicPr>
        <p:blipFill>
          <a:blip r:embed="rId3"/>
          <a:stretch>
            <a:fillRect/>
          </a:stretch>
        </p:blipFill>
        <p:spPr>
          <a:xfrm>
            <a:off x="1619283" y="871558"/>
            <a:ext cx="9966960" cy="1623945"/>
          </a:xfrm>
          <a:prstGeom prst="rect">
            <a:avLst/>
          </a:prstGeom>
        </p:spPr>
      </p:pic>
      <p:pic>
        <p:nvPicPr>
          <p:cNvPr id="3" name="Picture 2">
            <a:extLst>
              <a:ext uri="{FF2B5EF4-FFF2-40B4-BE49-F238E27FC236}">
                <a16:creationId xmlns:a16="http://schemas.microsoft.com/office/drawing/2014/main" id="{F6C65450-0C47-4EFC-90B5-622AE80E775F}"/>
              </a:ext>
            </a:extLst>
          </p:cNvPr>
          <p:cNvPicPr>
            <a:picLocks noChangeAspect="1"/>
          </p:cNvPicPr>
          <p:nvPr/>
        </p:nvPicPr>
        <p:blipFill>
          <a:blip r:embed="rId4"/>
          <a:stretch>
            <a:fillRect/>
          </a:stretch>
        </p:blipFill>
        <p:spPr>
          <a:xfrm>
            <a:off x="1619283" y="2677294"/>
            <a:ext cx="6410325" cy="333375"/>
          </a:xfrm>
          <a:prstGeom prst="rect">
            <a:avLst/>
          </a:prstGeom>
        </p:spPr>
      </p:pic>
      <p:pic>
        <p:nvPicPr>
          <p:cNvPr id="6" name="Picture 5">
            <a:extLst>
              <a:ext uri="{FF2B5EF4-FFF2-40B4-BE49-F238E27FC236}">
                <a16:creationId xmlns:a16="http://schemas.microsoft.com/office/drawing/2014/main" id="{FE1C166A-53B7-4E74-940F-90555B181622}"/>
              </a:ext>
            </a:extLst>
          </p:cNvPr>
          <p:cNvPicPr>
            <a:picLocks noChangeAspect="1"/>
          </p:cNvPicPr>
          <p:nvPr/>
        </p:nvPicPr>
        <p:blipFill>
          <a:blip r:embed="rId5"/>
          <a:stretch>
            <a:fillRect/>
          </a:stretch>
        </p:blipFill>
        <p:spPr>
          <a:xfrm>
            <a:off x="1619283" y="3680106"/>
            <a:ext cx="9966960" cy="1653287"/>
          </a:xfrm>
          <a:prstGeom prst="rect">
            <a:avLst/>
          </a:prstGeom>
        </p:spPr>
      </p:pic>
      <p:pic>
        <p:nvPicPr>
          <p:cNvPr id="7" name="Picture 6">
            <a:extLst>
              <a:ext uri="{FF2B5EF4-FFF2-40B4-BE49-F238E27FC236}">
                <a16:creationId xmlns:a16="http://schemas.microsoft.com/office/drawing/2014/main" id="{524CEBF6-53A9-42FF-BA55-AFBE68B34E0D}"/>
              </a:ext>
            </a:extLst>
          </p:cNvPr>
          <p:cNvPicPr>
            <a:picLocks noChangeAspect="1"/>
          </p:cNvPicPr>
          <p:nvPr/>
        </p:nvPicPr>
        <p:blipFill>
          <a:blip r:embed="rId6"/>
          <a:stretch>
            <a:fillRect/>
          </a:stretch>
        </p:blipFill>
        <p:spPr>
          <a:xfrm>
            <a:off x="1619283" y="5517855"/>
            <a:ext cx="3876675" cy="257175"/>
          </a:xfrm>
          <a:prstGeom prst="rect">
            <a:avLst/>
          </a:prstGeom>
        </p:spPr>
      </p:pic>
      <p:sp>
        <p:nvSpPr>
          <p:cNvPr id="12" name="Footer Placeholder 5">
            <a:extLst>
              <a:ext uri="{FF2B5EF4-FFF2-40B4-BE49-F238E27FC236}">
                <a16:creationId xmlns:a16="http://schemas.microsoft.com/office/drawing/2014/main" id="{EA9736BD-2DE5-48C1-888E-1888AE8DBFC9}"/>
              </a:ext>
            </a:extLst>
          </p:cNvPr>
          <p:cNvSpPr>
            <a:spLocks noGrp="1"/>
          </p:cNvSpPr>
          <p:nvPr>
            <p:ph type="ftr" sz="quarter" idx="11"/>
          </p:nvPr>
        </p:nvSpPr>
        <p:spPr>
          <a:xfrm>
            <a:off x="10661331" y="6403122"/>
            <a:ext cx="1108173" cy="411162"/>
          </a:xfrm>
        </p:spPr>
        <p:txBody>
          <a:bodyPr/>
          <a:lstStyle/>
          <a:p>
            <a:r>
              <a:rPr lang="en-US" sz="1600" b="1" cap="none" dirty="0">
                <a:latin typeface="+mj-lt"/>
              </a:rPr>
              <a:t>Madhura</a:t>
            </a:r>
            <a:endParaRPr lang="en-US" sz="1200" b="1" cap="none" dirty="0">
              <a:latin typeface="+mj-lt"/>
            </a:endParaRPr>
          </a:p>
        </p:txBody>
      </p:sp>
    </p:spTree>
    <p:extLst>
      <p:ext uri="{BB962C8B-B14F-4D97-AF65-F5344CB8AC3E}">
        <p14:creationId xmlns:p14="http://schemas.microsoft.com/office/powerpoint/2010/main" val="29271756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B66F8A-7278-4AE6-A875-43D3BFDF0EBB}"/>
              </a:ext>
            </a:extLst>
          </p:cNvPr>
          <p:cNvSpPr txBox="1"/>
          <p:nvPr/>
        </p:nvSpPr>
        <p:spPr>
          <a:xfrm>
            <a:off x="1619283" y="389329"/>
            <a:ext cx="34336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C7016"/>
                </a:solidFill>
                <a:effectLst/>
                <a:uLnTx/>
                <a:uFillTx/>
                <a:latin typeface="Franklin Gothic Book" panose="020F0502020204030204"/>
                <a:ea typeface="+mn-ea"/>
                <a:cs typeface="+mn-cs"/>
              </a:rPr>
              <a:t>Cross Validation (Training-Testing)</a:t>
            </a:r>
          </a:p>
        </p:txBody>
      </p:sp>
      <p:sp>
        <p:nvSpPr>
          <p:cNvPr id="5" name="Rectangle 4">
            <a:extLst>
              <a:ext uri="{FF2B5EF4-FFF2-40B4-BE49-F238E27FC236}">
                <a16:creationId xmlns:a16="http://schemas.microsoft.com/office/drawing/2014/main" id="{145EA635-CACD-48E5-B42F-191F1A445E86}"/>
              </a:ext>
            </a:extLst>
          </p:cNvPr>
          <p:cNvSpPr/>
          <p:nvPr/>
        </p:nvSpPr>
        <p:spPr>
          <a:xfrm>
            <a:off x="1619283" y="3192461"/>
            <a:ext cx="11433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C7016"/>
                </a:solidFill>
                <a:effectLst/>
                <a:uLnTx/>
                <a:uFillTx/>
                <a:latin typeface="Franklin Gothic Book" panose="020F0502020204030204"/>
                <a:ea typeface="+mn-ea"/>
                <a:cs typeface="+mn-cs"/>
              </a:rPr>
              <a:t>Validation</a:t>
            </a:r>
          </a:p>
        </p:txBody>
      </p:sp>
      <p:sp>
        <p:nvSpPr>
          <p:cNvPr id="21" name="Title 1">
            <a:extLst>
              <a:ext uri="{FF2B5EF4-FFF2-40B4-BE49-F238E27FC236}">
                <a16:creationId xmlns:a16="http://schemas.microsoft.com/office/drawing/2014/main" id="{B9F2B405-73BB-4279-BA59-567524B93ABB}"/>
              </a:ext>
            </a:extLst>
          </p:cNvPr>
          <p:cNvSpPr txBox="1">
            <a:spLocks/>
          </p:cNvSpPr>
          <p:nvPr/>
        </p:nvSpPr>
        <p:spPr>
          <a:xfrm>
            <a:off x="0" y="1"/>
            <a:ext cx="1270000" cy="6403122"/>
          </a:xfrm>
          <a:prstGeom prst="rect">
            <a:avLst/>
          </a:prstGeom>
        </p:spPr>
        <p:txBody>
          <a:bodyPr vert="vert270" lIns="91440" tIns="45720" rIns="91440" bIns="45720" rtlCol="0" anchor="b">
            <a:normAutofit fontScale="92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dirty="0"/>
              <a:t>Comparison after Forward Selection</a:t>
            </a:r>
          </a:p>
        </p:txBody>
      </p:sp>
      <p:graphicFrame>
        <p:nvGraphicFramePr>
          <p:cNvPr id="2" name="Table 2">
            <a:extLst>
              <a:ext uri="{FF2B5EF4-FFF2-40B4-BE49-F238E27FC236}">
                <a16:creationId xmlns:a16="http://schemas.microsoft.com/office/drawing/2014/main" id="{EF3A5A1E-2D7D-4832-9979-780C244E6C9D}"/>
              </a:ext>
            </a:extLst>
          </p:cNvPr>
          <p:cNvGraphicFramePr>
            <a:graphicFrameLocks noGrp="1"/>
          </p:cNvGraphicFramePr>
          <p:nvPr/>
        </p:nvGraphicFramePr>
        <p:xfrm>
          <a:off x="1619284" y="1177586"/>
          <a:ext cx="9784080" cy="1546356"/>
        </p:xfrm>
        <a:graphic>
          <a:graphicData uri="http://schemas.openxmlformats.org/drawingml/2006/table">
            <a:tbl>
              <a:tblPr firstRow="1" bandRow="1">
                <a:tableStyleId>{073A0DAA-6AF3-43AB-8588-CEC1D06C72B9}</a:tableStyleId>
              </a:tblPr>
              <a:tblGrid>
                <a:gridCol w="827685">
                  <a:extLst>
                    <a:ext uri="{9D8B030D-6E8A-4147-A177-3AD203B41FA5}">
                      <a16:colId xmlns:a16="http://schemas.microsoft.com/office/drawing/2014/main" val="3788833054"/>
                    </a:ext>
                  </a:extLst>
                </a:gridCol>
                <a:gridCol w="1505418">
                  <a:extLst>
                    <a:ext uri="{9D8B030D-6E8A-4147-A177-3AD203B41FA5}">
                      <a16:colId xmlns:a16="http://schemas.microsoft.com/office/drawing/2014/main" val="3680461424"/>
                    </a:ext>
                  </a:extLst>
                </a:gridCol>
                <a:gridCol w="2840799">
                  <a:extLst>
                    <a:ext uri="{9D8B030D-6E8A-4147-A177-3AD203B41FA5}">
                      <a16:colId xmlns:a16="http://schemas.microsoft.com/office/drawing/2014/main" val="2410247396"/>
                    </a:ext>
                  </a:extLst>
                </a:gridCol>
                <a:gridCol w="4610178">
                  <a:extLst>
                    <a:ext uri="{9D8B030D-6E8A-4147-A177-3AD203B41FA5}">
                      <a16:colId xmlns:a16="http://schemas.microsoft.com/office/drawing/2014/main" val="2250621637"/>
                    </a:ext>
                  </a:extLst>
                </a:gridCol>
              </a:tblGrid>
              <a:tr h="515452">
                <a:tc rowSpan="3">
                  <a:txBody>
                    <a:bodyPr/>
                    <a:lstStyle/>
                    <a:p>
                      <a:pPr algn="ctr"/>
                      <a:r>
                        <a:rPr lang="en-US" sz="2000" dirty="0"/>
                        <a:t>Performance Metric</a:t>
                      </a:r>
                    </a:p>
                  </a:txBody>
                  <a:tcPr marL="87403" marR="87403" marT="43701" marB="43701" vert="vert270" anchor="ctr"/>
                </a:tc>
                <a:tc>
                  <a:txBody>
                    <a:bodyPr/>
                    <a:lstStyle/>
                    <a:p>
                      <a:endParaRPr lang="en-US" sz="2000" dirty="0"/>
                    </a:p>
                  </a:txBody>
                  <a:tcPr marL="100775" marR="100775" marT="50388" marB="50388"/>
                </a:tc>
                <a:tc>
                  <a:txBody>
                    <a:bodyPr/>
                    <a:lstStyle/>
                    <a:p>
                      <a:r>
                        <a:rPr lang="en-US" sz="2000" dirty="0"/>
                        <a:t>GB with EDA features</a:t>
                      </a:r>
                    </a:p>
                  </a:txBody>
                  <a:tcPr marL="100775" marR="100775" marT="50388" marB="50388"/>
                </a:tc>
                <a:tc>
                  <a:txBody>
                    <a:bodyPr/>
                    <a:lstStyle/>
                    <a:p>
                      <a:r>
                        <a:rPr lang="en-US" sz="2000" dirty="0"/>
                        <a:t>GB with Forward Selection features</a:t>
                      </a:r>
                    </a:p>
                  </a:txBody>
                  <a:tcPr marL="100775" marR="100775" marT="50388" marB="50388"/>
                </a:tc>
                <a:extLst>
                  <a:ext uri="{0D108BD9-81ED-4DB2-BD59-A6C34878D82A}">
                    <a16:rowId xmlns:a16="http://schemas.microsoft.com/office/drawing/2014/main" val="3566347716"/>
                  </a:ext>
                </a:extLst>
              </a:tr>
              <a:tr h="515452">
                <a:tc vMerge="1">
                  <a:txBody>
                    <a:bodyPr/>
                    <a:lstStyle/>
                    <a:p>
                      <a:endParaRPr lang="en-US" dirty="0"/>
                    </a:p>
                  </a:txBody>
                  <a:tcPr/>
                </a:tc>
                <a:tc>
                  <a:txBody>
                    <a:bodyPr/>
                    <a:lstStyle/>
                    <a:p>
                      <a:r>
                        <a:rPr lang="en-US" sz="2000" dirty="0"/>
                        <a:t>Accuracy</a:t>
                      </a:r>
                    </a:p>
                  </a:txBody>
                  <a:tcPr marL="100775" marR="100775" marT="50388" marB="50388"/>
                </a:tc>
                <a:tc>
                  <a:txBody>
                    <a:bodyPr/>
                    <a:lstStyle/>
                    <a:p>
                      <a:r>
                        <a:rPr lang="en-US" sz="2000" dirty="0"/>
                        <a:t>91.82% +/- 0.84%</a:t>
                      </a:r>
                    </a:p>
                  </a:txBody>
                  <a:tcPr marL="100775" marR="100775" marT="50388" marB="50388"/>
                </a:tc>
                <a:tc>
                  <a:txBody>
                    <a:bodyPr/>
                    <a:lstStyle/>
                    <a:p>
                      <a:r>
                        <a:rPr lang="en-US" sz="2000" dirty="0"/>
                        <a:t>91.62% +/- 0.83%</a:t>
                      </a:r>
                    </a:p>
                  </a:txBody>
                  <a:tcPr marL="100775" marR="100775" marT="50388" marB="50388"/>
                </a:tc>
                <a:extLst>
                  <a:ext uri="{0D108BD9-81ED-4DB2-BD59-A6C34878D82A}">
                    <a16:rowId xmlns:a16="http://schemas.microsoft.com/office/drawing/2014/main" val="3275111701"/>
                  </a:ext>
                </a:extLst>
              </a:tr>
              <a:tr h="515452">
                <a:tc vMerge="1">
                  <a:txBody>
                    <a:bodyPr/>
                    <a:lstStyle/>
                    <a:p>
                      <a:endParaRPr lang="en-US" dirty="0"/>
                    </a:p>
                  </a:txBody>
                  <a:tcPr/>
                </a:tc>
                <a:tc>
                  <a:txBody>
                    <a:bodyPr/>
                    <a:lstStyle/>
                    <a:p>
                      <a:r>
                        <a:rPr lang="en-US" sz="2000" dirty="0"/>
                        <a:t>AUC</a:t>
                      </a:r>
                    </a:p>
                  </a:txBody>
                  <a:tcPr marL="100775" marR="100775" marT="50388" marB="50388"/>
                </a:tc>
                <a:tc>
                  <a:txBody>
                    <a:bodyPr/>
                    <a:lstStyle/>
                    <a:p>
                      <a:r>
                        <a:rPr lang="en-US" sz="2000" dirty="0"/>
                        <a:t>0.933 +/- 0.010</a:t>
                      </a:r>
                    </a:p>
                  </a:txBody>
                  <a:tcPr marL="100775" marR="100775" marT="50388" marB="50388"/>
                </a:tc>
                <a:tc>
                  <a:txBody>
                    <a:bodyPr/>
                    <a:lstStyle/>
                    <a:p>
                      <a:r>
                        <a:rPr lang="en-US" sz="2000" dirty="0"/>
                        <a:t>0.934 +/- 0.010</a:t>
                      </a:r>
                    </a:p>
                  </a:txBody>
                  <a:tcPr marL="100775" marR="100775" marT="50388" marB="50388"/>
                </a:tc>
                <a:extLst>
                  <a:ext uri="{0D108BD9-81ED-4DB2-BD59-A6C34878D82A}">
                    <a16:rowId xmlns:a16="http://schemas.microsoft.com/office/drawing/2014/main" val="1918747820"/>
                  </a:ext>
                </a:extLst>
              </a:tr>
            </a:tbl>
          </a:graphicData>
        </a:graphic>
      </p:graphicFrame>
      <p:graphicFrame>
        <p:nvGraphicFramePr>
          <p:cNvPr id="12" name="Table 2">
            <a:extLst>
              <a:ext uri="{FF2B5EF4-FFF2-40B4-BE49-F238E27FC236}">
                <a16:creationId xmlns:a16="http://schemas.microsoft.com/office/drawing/2014/main" id="{272E32C7-31C9-410F-8A61-02987332681A}"/>
              </a:ext>
            </a:extLst>
          </p:cNvPr>
          <p:cNvGraphicFramePr>
            <a:graphicFrameLocks noGrp="1"/>
          </p:cNvGraphicFramePr>
          <p:nvPr/>
        </p:nvGraphicFramePr>
        <p:xfrm>
          <a:off x="1619284" y="4030312"/>
          <a:ext cx="9784080" cy="1546356"/>
        </p:xfrm>
        <a:graphic>
          <a:graphicData uri="http://schemas.openxmlformats.org/drawingml/2006/table">
            <a:tbl>
              <a:tblPr firstRow="1" bandRow="1">
                <a:tableStyleId>{073A0DAA-6AF3-43AB-8588-CEC1D06C72B9}</a:tableStyleId>
              </a:tblPr>
              <a:tblGrid>
                <a:gridCol w="827685">
                  <a:extLst>
                    <a:ext uri="{9D8B030D-6E8A-4147-A177-3AD203B41FA5}">
                      <a16:colId xmlns:a16="http://schemas.microsoft.com/office/drawing/2014/main" val="3788833054"/>
                    </a:ext>
                  </a:extLst>
                </a:gridCol>
                <a:gridCol w="1505418">
                  <a:extLst>
                    <a:ext uri="{9D8B030D-6E8A-4147-A177-3AD203B41FA5}">
                      <a16:colId xmlns:a16="http://schemas.microsoft.com/office/drawing/2014/main" val="3680461424"/>
                    </a:ext>
                  </a:extLst>
                </a:gridCol>
                <a:gridCol w="2840799">
                  <a:extLst>
                    <a:ext uri="{9D8B030D-6E8A-4147-A177-3AD203B41FA5}">
                      <a16:colId xmlns:a16="http://schemas.microsoft.com/office/drawing/2014/main" val="2410247396"/>
                    </a:ext>
                  </a:extLst>
                </a:gridCol>
                <a:gridCol w="4610178">
                  <a:extLst>
                    <a:ext uri="{9D8B030D-6E8A-4147-A177-3AD203B41FA5}">
                      <a16:colId xmlns:a16="http://schemas.microsoft.com/office/drawing/2014/main" val="2250621637"/>
                    </a:ext>
                  </a:extLst>
                </a:gridCol>
              </a:tblGrid>
              <a:tr h="515452">
                <a:tc rowSpan="3">
                  <a:txBody>
                    <a:bodyPr/>
                    <a:lstStyle/>
                    <a:p>
                      <a:pPr algn="ctr"/>
                      <a:r>
                        <a:rPr lang="en-US" sz="2000" dirty="0"/>
                        <a:t>Performance Metric</a:t>
                      </a:r>
                    </a:p>
                  </a:txBody>
                  <a:tcPr marL="87403" marR="87403" marT="43701" marB="43701" vert="vert270" anchor="ctr"/>
                </a:tc>
                <a:tc>
                  <a:txBody>
                    <a:bodyPr/>
                    <a:lstStyle/>
                    <a:p>
                      <a:endParaRPr lang="en-US" sz="2000" dirty="0"/>
                    </a:p>
                  </a:txBody>
                  <a:tcPr marL="100775" marR="100775" marT="50388" marB="50388"/>
                </a:tc>
                <a:tc>
                  <a:txBody>
                    <a:bodyPr/>
                    <a:lstStyle/>
                    <a:p>
                      <a:r>
                        <a:rPr lang="en-US" sz="2000" dirty="0"/>
                        <a:t>GB with EDA features</a:t>
                      </a:r>
                    </a:p>
                  </a:txBody>
                  <a:tcPr marL="100775" marR="100775" marT="50388" marB="50388"/>
                </a:tc>
                <a:tc>
                  <a:txBody>
                    <a:bodyPr/>
                    <a:lstStyle/>
                    <a:p>
                      <a:r>
                        <a:rPr lang="en-US" sz="2000" dirty="0"/>
                        <a:t>GB with Forward Selection features</a:t>
                      </a:r>
                    </a:p>
                  </a:txBody>
                  <a:tcPr marL="100775" marR="100775" marT="50388" marB="50388"/>
                </a:tc>
                <a:extLst>
                  <a:ext uri="{0D108BD9-81ED-4DB2-BD59-A6C34878D82A}">
                    <a16:rowId xmlns:a16="http://schemas.microsoft.com/office/drawing/2014/main" val="3566347716"/>
                  </a:ext>
                </a:extLst>
              </a:tr>
              <a:tr h="515452">
                <a:tc vMerge="1">
                  <a:txBody>
                    <a:bodyPr/>
                    <a:lstStyle/>
                    <a:p>
                      <a:endParaRPr lang="en-US" dirty="0"/>
                    </a:p>
                  </a:txBody>
                  <a:tcPr/>
                </a:tc>
                <a:tc>
                  <a:txBody>
                    <a:bodyPr/>
                    <a:lstStyle/>
                    <a:p>
                      <a:r>
                        <a:rPr lang="en-US" sz="2000" dirty="0"/>
                        <a:t>Accuracy</a:t>
                      </a:r>
                    </a:p>
                  </a:txBody>
                  <a:tcPr marL="100775" marR="100775" marT="50388" marB="50388"/>
                </a:tc>
                <a:tc>
                  <a:txBody>
                    <a:bodyPr/>
                    <a:lstStyle/>
                    <a:p>
                      <a:r>
                        <a:rPr lang="en-US" sz="2000" dirty="0"/>
                        <a:t>92.09%</a:t>
                      </a:r>
                    </a:p>
                  </a:txBody>
                  <a:tcPr marL="100775" marR="100775" marT="50388" marB="50388"/>
                </a:tc>
                <a:tc>
                  <a:txBody>
                    <a:bodyPr/>
                    <a:lstStyle/>
                    <a:p>
                      <a:r>
                        <a:rPr lang="en-US" sz="2000" dirty="0"/>
                        <a:t>92.04%</a:t>
                      </a:r>
                    </a:p>
                  </a:txBody>
                  <a:tcPr marL="100775" marR="100775" marT="50388" marB="50388"/>
                </a:tc>
                <a:extLst>
                  <a:ext uri="{0D108BD9-81ED-4DB2-BD59-A6C34878D82A}">
                    <a16:rowId xmlns:a16="http://schemas.microsoft.com/office/drawing/2014/main" val="3275111701"/>
                  </a:ext>
                </a:extLst>
              </a:tr>
              <a:tr h="515452">
                <a:tc vMerge="1">
                  <a:txBody>
                    <a:bodyPr/>
                    <a:lstStyle/>
                    <a:p>
                      <a:endParaRPr lang="en-US" dirty="0"/>
                    </a:p>
                  </a:txBody>
                  <a:tcPr/>
                </a:tc>
                <a:tc>
                  <a:txBody>
                    <a:bodyPr/>
                    <a:lstStyle/>
                    <a:p>
                      <a:r>
                        <a:rPr lang="en-US" sz="2000" dirty="0"/>
                        <a:t>AUC</a:t>
                      </a:r>
                    </a:p>
                  </a:txBody>
                  <a:tcPr marL="100775" marR="100775" marT="50388" marB="50388"/>
                </a:tc>
                <a:tc>
                  <a:txBody>
                    <a:bodyPr/>
                    <a:lstStyle/>
                    <a:p>
                      <a:r>
                        <a:rPr lang="en-US" sz="2000" dirty="0"/>
                        <a:t>0.938</a:t>
                      </a:r>
                    </a:p>
                  </a:txBody>
                  <a:tcPr marL="100775" marR="100775" marT="50388" marB="50388"/>
                </a:tc>
                <a:tc>
                  <a:txBody>
                    <a:bodyPr/>
                    <a:lstStyle/>
                    <a:p>
                      <a:r>
                        <a:rPr lang="en-US" sz="2000" dirty="0"/>
                        <a:t>0.938</a:t>
                      </a:r>
                    </a:p>
                  </a:txBody>
                  <a:tcPr marL="100775" marR="100775" marT="50388" marB="50388"/>
                </a:tc>
                <a:extLst>
                  <a:ext uri="{0D108BD9-81ED-4DB2-BD59-A6C34878D82A}">
                    <a16:rowId xmlns:a16="http://schemas.microsoft.com/office/drawing/2014/main" val="1918747820"/>
                  </a:ext>
                </a:extLst>
              </a:tr>
            </a:tbl>
          </a:graphicData>
        </a:graphic>
      </p:graphicFrame>
      <p:sp>
        <p:nvSpPr>
          <p:cNvPr id="9" name="Footer Placeholder 5">
            <a:extLst>
              <a:ext uri="{FF2B5EF4-FFF2-40B4-BE49-F238E27FC236}">
                <a16:creationId xmlns:a16="http://schemas.microsoft.com/office/drawing/2014/main" id="{A8926CC5-E44E-4610-ACCD-6BA6AE49A0D0}"/>
              </a:ext>
            </a:extLst>
          </p:cNvPr>
          <p:cNvSpPr>
            <a:spLocks noGrp="1"/>
          </p:cNvSpPr>
          <p:nvPr>
            <p:ph type="ftr" sz="quarter" idx="11"/>
          </p:nvPr>
        </p:nvSpPr>
        <p:spPr>
          <a:xfrm>
            <a:off x="10661332" y="6403122"/>
            <a:ext cx="1117226" cy="411162"/>
          </a:xfrm>
        </p:spPr>
        <p:txBody>
          <a:bodyPr/>
          <a:lstStyle/>
          <a:p>
            <a:r>
              <a:rPr lang="en-US" sz="1600" b="1" cap="none" dirty="0">
                <a:latin typeface="+mj-lt"/>
              </a:rPr>
              <a:t>Madhura</a:t>
            </a:r>
            <a:endParaRPr lang="en-US" sz="1200" b="1" cap="none" dirty="0">
              <a:latin typeface="+mj-lt"/>
            </a:endParaRPr>
          </a:p>
        </p:txBody>
      </p:sp>
    </p:spTree>
    <p:extLst>
      <p:ext uri="{BB962C8B-B14F-4D97-AF65-F5344CB8AC3E}">
        <p14:creationId xmlns:p14="http://schemas.microsoft.com/office/powerpoint/2010/main" val="31736466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A7D9059-C648-4CB7-868E-80C450B1ECB9}"/>
              </a:ext>
            </a:extLst>
          </p:cNvPr>
          <p:cNvSpPr txBox="1">
            <a:spLocks/>
          </p:cNvSpPr>
          <p:nvPr/>
        </p:nvSpPr>
        <p:spPr>
          <a:xfrm>
            <a:off x="0" y="1"/>
            <a:ext cx="1270000" cy="6403122"/>
          </a:xfrm>
          <a:prstGeom prst="rect">
            <a:avLst/>
          </a:prstGeom>
        </p:spPr>
        <p:txBody>
          <a:bodyPr vert="vert270" lIns="91440" tIns="45720" rIns="91440" bIns="45720" rtlCol="0" anchor="b">
            <a:normAutofit fontScale="92500"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dirty="0"/>
              <a:t>Model Parameter Tuning</a:t>
            </a:r>
          </a:p>
        </p:txBody>
      </p:sp>
      <p:pic>
        <p:nvPicPr>
          <p:cNvPr id="6" name="Picture 5">
            <a:extLst>
              <a:ext uri="{FF2B5EF4-FFF2-40B4-BE49-F238E27FC236}">
                <a16:creationId xmlns:a16="http://schemas.microsoft.com/office/drawing/2014/main" id="{72D5C1FF-527B-4DA5-8327-65E430ADE42A}"/>
              </a:ext>
            </a:extLst>
          </p:cNvPr>
          <p:cNvPicPr>
            <a:picLocks noChangeAspect="1"/>
          </p:cNvPicPr>
          <p:nvPr/>
        </p:nvPicPr>
        <p:blipFill>
          <a:blip r:embed="rId3"/>
          <a:stretch>
            <a:fillRect/>
          </a:stretch>
        </p:blipFill>
        <p:spPr>
          <a:xfrm>
            <a:off x="2005333" y="267449"/>
            <a:ext cx="9464674" cy="4033514"/>
          </a:xfrm>
          <a:prstGeom prst="rect">
            <a:avLst/>
          </a:prstGeom>
          <a:ln w="9525">
            <a:solidFill>
              <a:schemeClr val="accent1"/>
            </a:solidFill>
          </a:ln>
        </p:spPr>
      </p:pic>
      <p:pic>
        <p:nvPicPr>
          <p:cNvPr id="4" name="Picture 3">
            <a:extLst>
              <a:ext uri="{FF2B5EF4-FFF2-40B4-BE49-F238E27FC236}">
                <a16:creationId xmlns:a16="http://schemas.microsoft.com/office/drawing/2014/main" id="{2378B488-1156-4F63-8534-B7D072A1458A}"/>
              </a:ext>
            </a:extLst>
          </p:cNvPr>
          <p:cNvPicPr>
            <a:picLocks noChangeAspect="1"/>
          </p:cNvPicPr>
          <p:nvPr/>
        </p:nvPicPr>
        <p:blipFill>
          <a:blip r:embed="rId4"/>
          <a:stretch>
            <a:fillRect/>
          </a:stretch>
        </p:blipFill>
        <p:spPr>
          <a:xfrm>
            <a:off x="3607832" y="2220371"/>
            <a:ext cx="2755266" cy="4091334"/>
          </a:xfrm>
          <a:prstGeom prst="rect">
            <a:avLst/>
          </a:prstGeom>
          <a:ln w="9525">
            <a:solidFill>
              <a:schemeClr val="accent1"/>
            </a:solidFill>
          </a:ln>
        </p:spPr>
      </p:pic>
      <p:pic>
        <p:nvPicPr>
          <p:cNvPr id="2" name="Picture 1">
            <a:extLst>
              <a:ext uri="{FF2B5EF4-FFF2-40B4-BE49-F238E27FC236}">
                <a16:creationId xmlns:a16="http://schemas.microsoft.com/office/drawing/2014/main" id="{01F76E62-FC81-453A-BE09-861F2B0B78AB}"/>
              </a:ext>
            </a:extLst>
          </p:cNvPr>
          <p:cNvPicPr>
            <a:picLocks noChangeAspect="1"/>
          </p:cNvPicPr>
          <p:nvPr/>
        </p:nvPicPr>
        <p:blipFill>
          <a:blip r:embed="rId5"/>
          <a:stretch>
            <a:fillRect/>
          </a:stretch>
        </p:blipFill>
        <p:spPr>
          <a:xfrm>
            <a:off x="7206536" y="2220371"/>
            <a:ext cx="2755266" cy="4091333"/>
          </a:xfrm>
          <a:prstGeom prst="rect">
            <a:avLst/>
          </a:prstGeom>
          <a:ln w="9525">
            <a:solidFill>
              <a:schemeClr val="accent1"/>
            </a:solidFill>
          </a:ln>
        </p:spPr>
      </p:pic>
      <p:sp>
        <p:nvSpPr>
          <p:cNvPr id="8" name="Footer Placeholder 5">
            <a:extLst>
              <a:ext uri="{FF2B5EF4-FFF2-40B4-BE49-F238E27FC236}">
                <a16:creationId xmlns:a16="http://schemas.microsoft.com/office/drawing/2014/main" id="{7820E2AA-8897-4F34-A323-CF6C56F58252}"/>
              </a:ext>
            </a:extLst>
          </p:cNvPr>
          <p:cNvSpPr>
            <a:spLocks noGrp="1"/>
          </p:cNvSpPr>
          <p:nvPr>
            <p:ph type="ftr" sz="quarter" idx="11"/>
          </p:nvPr>
        </p:nvSpPr>
        <p:spPr>
          <a:xfrm>
            <a:off x="10661332" y="6403122"/>
            <a:ext cx="1117226" cy="411162"/>
          </a:xfrm>
        </p:spPr>
        <p:txBody>
          <a:bodyPr/>
          <a:lstStyle/>
          <a:p>
            <a:r>
              <a:rPr lang="en-US" sz="1600" b="1" cap="none" dirty="0">
                <a:latin typeface="+mj-lt"/>
              </a:rPr>
              <a:t>Madhura</a:t>
            </a:r>
            <a:endParaRPr lang="en-US" sz="1200" b="1" cap="none" dirty="0">
              <a:latin typeface="+mj-lt"/>
            </a:endParaRPr>
          </a:p>
        </p:txBody>
      </p:sp>
      <p:sp>
        <p:nvSpPr>
          <p:cNvPr id="7" name="Rectangle 6">
            <a:extLst>
              <a:ext uri="{FF2B5EF4-FFF2-40B4-BE49-F238E27FC236}">
                <a16:creationId xmlns:a16="http://schemas.microsoft.com/office/drawing/2014/main" id="{27B65BE4-DA83-4C7D-8C8B-34FD3E5B9B2C}"/>
              </a:ext>
            </a:extLst>
          </p:cNvPr>
          <p:cNvSpPr/>
          <p:nvPr/>
        </p:nvSpPr>
        <p:spPr>
          <a:xfrm>
            <a:off x="3612997" y="5051501"/>
            <a:ext cx="2453268" cy="365760"/>
          </a:xfrm>
          <a:prstGeom prst="rect">
            <a:avLst/>
          </a:prstGeom>
          <a:solidFill>
            <a:schemeClr val="lt1">
              <a:alpha val="4000"/>
            </a:schemeClr>
          </a:solid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E22BCA78-5823-4917-AEE6-2341B879D295}"/>
              </a:ext>
            </a:extLst>
          </p:cNvPr>
          <p:cNvSpPr/>
          <p:nvPr/>
        </p:nvSpPr>
        <p:spPr>
          <a:xfrm>
            <a:off x="7211116" y="5047781"/>
            <a:ext cx="2453268" cy="365760"/>
          </a:xfrm>
          <a:prstGeom prst="rect">
            <a:avLst/>
          </a:prstGeom>
          <a:solidFill>
            <a:schemeClr val="lt1">
              <a:alpha val="0"/>
            </a:schemeClr>
          </a:solidFill>
          <a:ln w="38100">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2C4B0B1D-FC0F-48F2-AB3C-208164C157C1}"/>
              </a:ext>
            </a:extLst>
          </p:cNvPr>
          <p:cNvCxnSpPr>
            <a:stCxn id="7" idx="3"/>
            <a:endCxn id="9" idx="1"/>
          </p:cNvCxnSpPr>
          <p:nvPr/>
        </p:nvCxnSpPr>
        <p:spPr>
          <a:xfrm flipV="1">
            <a:off x="6066265" y="5230661"/>
            <a:ext cx="1144851" cy="372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67830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B66F8A-7278-4AE6-A875-43D3BFDF0EBB}"/>
              </a:ext>
            </a:extLst>
          </p:cNvPr>
          <p:cNvSpPr txBox="1"/>
          <p:nvPr/>
        </p:nvSpPr>
        <p:spPr>
          <a:xfrm>
            <a:off x="1619283" y="411163"/>
            <a:ext cx="34336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C7016"/>
                </a:solidFill>
                <a:effectLst/>
                <a:uLnTx/>
                <a:uFillTx/>
                <a:latin typeface="Franklin Gothic Book" panose="020F0502020204030204"/>
                <a:ea typeface="+mn-ea"/>
                <a:cs typeface="+mn-cs"/>
              </a:rPr>
              <a:t>Cross Validation (Training-Testing)</a:t>
            </a:r>
          </a:p>
        </p:txBody>
      </p:sp>
      <p:sp>
        <p:nvSpPr>
          <p:cNvPr id="5" name="Rectangle 4">
            <a:extLst>
              <a:ext uri="{FF2B5EF4-FFF2-40B4-BE49-F238E27FC236}">
                <a16:creationId xmlns:a16="http://schemas.microsoft.com/office/drawing/2014/main" id="{145EA635-CACD-48E5-B42F-191F1A445E86}"/>
              </a:ext>
            </a:extLst>
          </p:cNvPr>
          <p:cNvSpPr/>
          <p:nvPr/>
        </p:nvSpPr>
        <p:spPr>
          <a:xfrm>
            <a:off x="1619283" y="3192461"/>
            <a:ext cx="11433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C7016"/>
                </a:solidFill>
                <a:effectLst/>
                <a:uLnTx/>
                <a:uFillTx/>
                <a:latin typeface="Franklin Gothic Book" panose="020F0502020204030204"/>
                <a:ea typeface="+mn-ea"/>
                <a:cs typeface="+mn-cs"/>
              </a:rPr>
              <a:t>Validation</a:t>
            </a:r>
          </a:p>
        </p:txBody>
      </p:sp>
      <p:sp>
        <p:nvSpPr>
          <p:cNvPr id="9" name="Title 1">
            <a:extLst>
              <a:ext uri="{FF2B5EF4-FFF2-40B4-BE49-F238E27FC236}">
                <a16:creationId xmlns:a16="http://schemas.microsoft.com/office/drawing/2014/main" id="{889EF778-94BB-430F-90FC-9E2BB9CE8EF5}"/>
              </a:ext>
            </a:extLst>
          </p:cNvPr>
          <p:cNvSpPr txBox="1">
            <a:spLocks/>
          </p:cNvSpPr>
          <p:nvPr/>
        </p:nvSpPr>
        <p:spPr>
          <a:xfrm>
            <a:off x="0" y="1"/>
            <a:ext cx="1321806" cy="6403122"/>
          </a:xfrm>
          <a:prstGeom prst="rect">
            <a:avLst/>
          </a:prstGeom>
        </p:spPr>
        <p:txBody>
          <a:bodyPr vert="vert270"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4000" dirty="0"/>
              <a:t>Tuned Gradient Boosted with EDA Features</a:t>
            </a:r>
          </a:p>
        </p:txBody>
      </p:sp>
      <p:pic>
        <p:nvPicPr>
          <p:cNvPr id="2" name="Picture 1">
            <a:extLst>
              <a:ext uri="{FF2B5EF4-FFF2-40B4-BE49-F238E27FC236}">
                <a16:creationId xmlns:a16="http://schemas.microsoft.com/office/drawing/2014/main" id="{A7D8F818-F05B-4D50-B9A2-E449AD7E4908}"/>
              </a:ext>
            </a:extLst>
          </p:cNvPr>
          <p:cNvPicPr>
            <a:picLocks noChangeAspect="1"/>
          </p:cNvPicPr>
          <p:nvPr/>
        </p:nvPicPr>
        <p:blipFill>
          <a:blip r:embed="rId3"/>
          <a:stretch>
            <a:fillRect/>
          </a:stretch>
        </p:blipFill>
        <p:spPr>
          <a:xfrm>
            <a:off x="1619283" y="924956"/>
            <a:ext cx="9784080" cy="1616327"/>
          </a:xfrm>
          <a:prstGeom prst="rect">
            <a:avLst/>
          </a:prstGeom>
        </p:spPr>
      </p:pic>
      <p:pic>
        <p:nvPicPr>
          <p:cNvPr id="3" name="Picture 2">
            <a:extLst>
              <a:ext uri="{FF2B5EF4-FFF2-40B4-BE49-F238E27FC236}">
                <a16:creationId xmlns:a16="http://schemas.microsoft.com/office/drawing/2014/main" id="{EED913BC-9935-4386-83EE-45892CC4DDA7}"/>
              </a:ext>
            </a:extLst>
          </p:cNvPr>
          <p:cNvPicPr>
            <a:picLocks noChangeAspect="1"/>
          </p:cNvPicPr>
          <p:nvPr/>
        </p:nvPicPr>
        <p:blipFill>
          <a:blip r:embed="rId4"/>
          <a:stretch>
            <a:fillRect/>
          </a:stretch>
        </p:blipFill>
        <p:spPr>
          <a:xfrm>
            <a:off x="1619217" y="2637090"/>
            <a:ext cx="6867525" cy="381000"/>
          </a:xfrm>
          <a:prstGeom prst="rect">
            <a:avLst/>
          </a:prstGeom>
        </p:spPr>
      </p:pic>
      <p:pic>
        <p:nvPicPr>
          <p:cNvPr id="6" name="Picture 5">
            <a:extLst>
              <a:ext uri="{FF2B5EF4-FFF2-40B4-BE49-F238E27FC236}">
                <a16:creationId xmlns:a16="http://schemas.microsoft.com/office/drawing/2014/main" id="{07D4F11C-02C2-426C-B594-38D369127620}"/>
              </a:ext>
            </a:extLst>
          </p:cNvPr>
          <p:cNvPicPr>
            <a:picLocks noChangeAspect="1"/>
          </p:cNvPicPr>
          <p:nvPr/>
        </p:nvPicPr>
        <p:blipFill>
          <a:blip r:embed="rId5"/>
          <a:stretch>
            <a:fillRect/>
          </a:stretch>
        </p:blipFill>
        <p:spPr>
          <a:xfrm>
            <a:off x="1619217" y="3690459"/>
            <a:ext cx="9784080" cy="1537499"/>
          </a:xfrm>
          <a:prstGeom prst="rect">
            <a:avLst/>
          </a:prstGeom>
        </p:spPr>
      </p:pic>
      <p:pic>
        <p:nvPicPr>
          <p:cNvPr id="7" name="Picture 6">
            <a:extLst>
              <a:ext uri="{FF2B5EF4-FFF2-40B4-BE49-F238E27FC236}">
                <a16:creationId xmlns:a16="http://schemas.microsoft.com/office/drawing/2014/main" id="{9479B835-914C-4DC5-A566-67F0840C62AF}"/>
              </a:ext>
            </a:extLst>
          </p:cNvPr>
          <p:cNvPicPr>
            <a:picLocks noChangeAspect="1"/>
          </p:cNvPicPr>
          <p:nvPr/>
        </p:nvPicPr>
        <p:blipFill>
          <a:blip r:embed="rId6"/>
          <a:stretch>
            <a:fillRect/>
          </a:stretch>
        </p:blipFill>
        <p:spPr>
          <a:xfrm>
            <a:off x="1619217" y="5308860"/>
            <a:ext cx="3933825" cy="314325"/>
          </a:xfrm>
          <a:prstGeom prst="rect">
            <a:avLst/>
          </a:prstGeom>
        </p:spPr>
      </p:pic>
      <p:sp>
        <p:nvSpPr>
          <p:cNvPr id="18" name="Footer Placeholder 5">
            <a:extLst>
              <a:ext uri="{FF2B5EF4-FFF2-40B4-BE49-F238E27FC236}">
                <a16:creationId xmlns:a16="http://schemas.microsoft.com/office/drawing/2014/main" id="{44D331F2-F8FB-445B-90D2-873EA5D55E3A}"/>
              </a:ext>
            </a:extLst>
          </p:cNvPr>
          <p:cNvSpPr>
            <a:spLocks noGrp="1"/>
          </p:cNvSpPr>
          <p:nvPr>
            <p:ph type="ftr" sz="quarter" idx="11"/>
          </p:nvPr>
        </p:nvSpPr>
        <p:spPr>
          <a:xfrm>
            <a:off x="10661331" y="6403122"/>
            <a:ext cx="1144387" cy="411162"/>
          </a:xfrm>
        </p:spPr>
        <p:txBody>
          <a:bodyPr/>
          <a:lstStyle/>
          <a:p>
            <a:r>
              <a:rPr lang="en-US" sz="1600" b="1" cap="none" dirty="0">
                <a:latin typeface="+mj-lt"/>
              </a:rPr>
              <a:t>Madhura</a:t>
            </a:r>
            <a:endParaRPr lang="en-US" sz="1200" b="1" cap="none" dirty="0">
              <a:latin typeface="+mj-lt"/>
            </a:endParaRPr>
          </a:p>
        </p:txBody>
      </p:sp>
    </p:spTree>
    <p:extLst>
      <p:ext uri="{BB962C8B-B14F-4D97-AF65-F5344CB8AC3E}">
        <p14:creationId xmlns:p14="http://schemas.microsoft.com/office/powerpoint/2010/main" val="17723453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B66F8A-7278-4AE6-A875-43D3BFDF0EBB}"/>
              </a:ext>
            </a:extLst>
          </p:cNvPr>
          <p:cNvSpPr txBox="1"/>
          <p:nvPr/>
        </p:nvSpPr>
        <p:spPr>
          <a:xfrm>
            <a:off x="1619283" y="411163"/>
            <a:ext cx="34336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C7016"/>
                </a:solidFill>
                <a:effectLst/>
                <a:uLnTx/>
                <a:uFillTx/>
                <a:latin typeface="Franklin Gothic Book" panose="020F0502020204030204"/>
                <a:ea typeface="+mn-ea"/>
                <a:cs typeface="+mn-cs"/>
              </a:rPr>
              <a:t>Cross Validation (Training-Testing)</a:t>
            </a:r>
          </a:p>
        </p:txBody>
      </p:sp>
      <p:sp>
        <p:nvSpPr>
          <p:cNvPr id="5" name="Rectangle 4">
            <a:extLst>
              <a:ext uri="{FF2B5EF4-FFF2-40B4-BE49-F238E27FC236}">
                <a16:creationId xmlns:a16="http://schemas.microsoft.com/office/drawing/2014/main" id="{145EA635-CACD-48E5-B42F-191F1A445E86}"/>
              </a:ext>
            </a:extLst>
          </p:cNvPr>
          <p:cNvSpPr/>
          <p:nvPr/>
        </p:nvSpPr>
        <p:spPr>
          <a:xfrm>
            <a:off x="1619283" y="3192461"/>
            <a:ext cx="11433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C7016"/>
                </a:solidFill>
                <a:effectLst/>
                <a:uLnTx/>
                <a:uFillTx/>
                <a:latin typeface="Franklin Gothic Book" panose="020F0502020204030204"/>
                <a:ea typeface="+mn-ea"/>
                <a:cs typeface="+mn-cs"/>
              </a:rPr>
              <a:t>Validation</a:t>
            </a:r>
          </a:p>
        </p:txBody>
      </p:sp>
      <p:sp>
        <p:nvSpPr>
          <p:cNvPr id="9" name="Title 1">
            <a:extLst>
              <a:ext uri="{FF2B5EF4-FFF2-40B4-BE49-F238E27FC236}">
                <a16:creationId xmlns:a16="http://schemas.microsoft.com/office/drawing/2014/main" id="{889EF778-94BB-430F-90FC-9E2BB9CE8EF5}"/>
              </a:ext>
            </a:extLst>
          </p:cNvPr>
          <p:cNvSpPr txBox="1">
            <a:spLocks/>
          </p:cNvSpPr>
          <p:nvPr/>
        </p:nvSpPr>
        <p:spPr>
          <a:xfrm>
            <a:off x="-1" y="1"/>
            <a:ext cx="1475715" cy="6364586"/>
          </a:xfrm>
          <a:prstGeom prst="rect">
            <a:avLst/>
          </a:prstGeom>
        </p:spPr>
        <p:txBody>
          <a:bodyPr vert="vert270"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4000" dirty="0"/>
              <a:t>Tuned Gradient Boosted </a:t>
            </a:r>
          </a:p>
          <a:p>
            <a:pPr algn="ctr"/>
            <a:r>
              <a:rPr lang="en-US" sz="4000" dirty="0"/>
              <a:t>with FS Features</a:t>
            </a:r>
          </a:p>
        </p:txBody>
      </p:sp>
      <p:pic>
        <p:nvPicPr>
          <p:cNvPr id="2" name="Picture 1">
            <a:extLst>
              <a:ext uri="{FF2B5EF4-FFF2-40B4-BE49-F238E27FC236}">
                <a16:creationId xmlns:a16="http://schemas.microsoft.com/office/drawing/2014/main" id="{7ED24BD2-1AC5-49C3-94A7-BF62CEAC0075}"/>
              </a:ext>
            </a:extLst>
          </p:cNvPr>
          <p:cNvPicPr>
            <a:picLocks noChangeAspect="1"/>
          </p:cNvPicPr>
          <p:nvPr/>
        </p:nvPicPr>
        <p:blipFill>
          <a:blip r:embed="rId3"/>
          <a:stretch>
            <a:fillRect/>
          </a:stretch>
        </p:blipFill>
        <p:spPr>
          <a:xfrm>
            <a:off x="1619282" y="797003"/>
            <a:ext cx="10139331" cy="1676093"/>
          </a:xfrm>
          <a:prstGeom prst="rect">
            <a:avLst/>
          </a:prstGeom>
        </p:spPr>
      </p:pic>
      <p:pic>
        <p:nvPicPr>
          <p:cNvPr id="3" name="Picture 2">
            <a:extLst>
              <a:ext uri="{FF2B5EF4-FFF2-40B4-BE49-F238E27FC236}">
                <a16:creationId xmlns:a16="http://schemas.microsoft.com/office/drawing/2014/main" id="{BB25BF4F-D786-4941-AA12-1A482E5BF382}"/>
              </a:ext>
            </a:extLst>
          </p:cNvPr>
          <p:cNvPicPr>
            <a:picLocks noChangeAspect="1"/>
          </p:cNvPicPr>
          <p:nvPr/>
        </p:nvPicPr>
        <p:blipFill>
          <a:blip r:embed="rId4"/>
          <a:stretch>
            <a:fillRect/>
          </a:stretch>
        </p:blipFill>
        <p:spPr>
          <a:xfrm>
            <a:off x="1619282" y="2673070"/>
            <a:ext cx="6429375" cy="314325"/>
          </a:xfrm>
          <a:prstGeom prst="rect">
            <a:avLst/>
          </a:prstGeom>
        </p:spPr>
      </p:pic>
      <p:pic>
        <p:nvPicPr>
          <p:cNvPr id="6" name="Picture 5">
            <a:extLst>
              <a:ext uri="{FF2B5EF4-FFF2-40B4-BE49-F238E27FC236}">
                <a16:creationId xmlns:a16="http://schemas.microsoft.com/office/drawing/2014/main" id="{0880789E-C4F9-4C59-91DE-785D2361D4A4}"/>
              </a:ext>
            </a:extLst>
          </p:cNvPr>
          <p:cNvPicPr>
            <a:picLocks noChangeAspect="1"/>
          </p:cNvPicPr>
          <p:nvPr/>
        </p:nvPicPr>
        <p:blipFill>
          <a:blip r:embed="rId5"/>
          <a:stretch>
            <a:fillRect/>
          </a:stretch>
        </p:blipFill>
        <p:spPr>
          <a:xfrm>
            <a:off x="1619282" y="3766859"/>
            <a:ext cx="10205860" cy="1719541"/>
          </a:xfrm>
          <a:prstGeom prst="rect">
            <a:avLst/>
          </a:prstGeom>
        </p:spPr>
      </p:pic>
      <p:pic>
        <p:nvPicPr>
          <p:cNvPr id="7" name="Picture 6">
            <a:extLst>
              <a:ext uri="{FF2B5EF4-FFF2-40B4-BE49-F238E27FC236}">
                <a16:creationId xmlns:a16="http://schemas.microsoft.com/office/drawing/2014/main" id="{1FC7B751-0103-4FF9-A175-45AA170DB642}"/>
              </a:ext>
            </a:extLst>
          </p:cNvPr>
          <p:cNvPicPr>
            <a:picLocks noChangeAspect="1"/>
          </p:cNvPicPr>
          <p:nvPr/>
        </p:nvPicPr>
        <p:blipFill>
          <a:blip r:embed="rId6"/>
          <a:stretch>
            <a:fillRect/>
          </a:stretch>
        </p:blipFill>
        <p:spPr>
          <a:xfrm>
            <a:off x="1619282" y="5486400"/>
            <a:ext cx="4695825" cy="352425"/>
          </a:xfrm>
          <a:prstGeom prst="rect">
            <a:avLst/>
          </a:prstGeom>
        </p:spPr>
      </p:pic>
      <p:sp>
        <p:nvSpPr>
          <p:cNvPr id="10" name="Footer Placeholder 5">
            <a:extLst>
              <a:ext uri="{FF2B5EF4-FFF2-40B4-BE49-F238E27FC236}">
                <a16:creationId xmlns:a16="http://schemas.microsoft.com/office/drawing/2014/main" id="{13C0A665-237E-4CA3-B08E-2C1385919AA4}"/>
              </a:ext>
            </a:extLst>
          </p:cNvPr>
          <p:cNvSpPr>
            <a:spLocks noGrp="1"/>
          </p:cNvSpPr>
          <p:nvPr>
            <p:ph type="ftr" sz="quarter" idx="11"/>
          </p:nvPr>
        </p:nvSpPr>
        <p:spPr>
          <a:xfrm>
            <a:off x="10661331" y="6403122"/>
            <a:ext cx="1144387" cy="411162"/>
          </a:xfrm>
        </p:spPr>
        <p:txBody>
          <a:bodyPr/>
          <a:lstStyle/>
          <a:p>
            <a:r>
              <a:rPr lang="en-US" sz="1600" b="1" cap="none" dirty="0">
                <a:latin typeface="+mj-lt"/>
              </a:rPr>
              <a:t>Madhura</a:t>
            </a:r>
            <a:endParaRPr lang="en-US" sz="1200" b="1" cap="none" dirty="0">
              <a:latin typeface="+mj-lt"/>
            </a:endParaRPr>
          </a:p>
        </p:txBody>
      </p:sp>
    </p:spTree>
    <p:extLst>
      <p:ext uri="{BB962C8B-B14F-4D97-AF65-F5344CB8AC3E}">
        <p14:creationId xmlns:p14="http://schemas.microsoft.com/office/powerpoint/2010/main" val="525857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7B66F8A-7278-4AE6-A875-43D3BFDF0EBB}"/>
              </a:ext>
            </a:extLst>
          </p:cNvPr>
          <p:cNvSpPr txBox="1"/>
          <p:nvPr/>
        </p:nvSpPr>
        <p:spPr>
          <a:xfrm>
            <a:off x="1619283" y="509944"/>
            <a:ext cx="34336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C7016"/>
                </a:solidFill>
                <a:effectLst/>
                <a:uLnTx/>
                <a:uFillTx/>
                <a:latin typeface="Franklin Gothic Book" panose="020F0502020204030204"/>
                <a:ea typeface="+mn-ea"/>
                <a:cs typeface="+mn-cs"/>
              </a:rPr>
              <a:t>Cross Validation (Training-Testing)</a:t>
            </a:r>
          </a:p>
        </p:txBody>
      </p:sp>
      <p:sp>
        <p:nvSpPr>
          <p:cNvPr id="5" name="Rectangle 4">
            <a:extLst>
              <a:ext uri="{FF2B5EF4-FFF2-40B4-BE49-F238E27FC236}">
                <a16:creationId xmlns:a16="http://schemas.microsoft.com/office/drawing/2014/main" id="{145EA635-CACD-48E5-B42F-191F1A445E86}"/>
              </a:ext>
            </a:extLst>
          </p:cNvPr>
          <p:cNvSpPr/>
          <p:nvPr/>
        </p:nvSpPr>
        <p:spPr>
          <a:xfrm>
            <a:off x="1619283" y="3291242"/>
            <a:ext cx="114339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EC7016"/>
                </a:solidFill>
                <a:effectLst/>
                <a:uLnTx/>
                <a:uFillTx/>
                <a:latin typeface="Franklin Gothic Book" panose="020F0502020204030204"/>
                <a:ea typeface="+mn-ea"/>
                <a:cs typeface="+mn-cs"/>
              </a:rPr>
              <a:t>Validation</a:t>
            </a:r>
          </a:p>
        </p:txBody>
      </p:sp>
      <p:sp>
        <p:nvSpPr>
          <p:cNvPr id="21" name="Title 1">
            <a:extLst>
              <a:ext uri="{FF2B5EF4-FFF2-40B4-BE49-F238E27FC236}">
                <a16:creationId xmlns:a16="http://schemas.microsoft.com/office/drawing/2014/main" id="{B9F2B405-73BB-4279-BA59-567524B93ABB}"/>
              </a:ext>
            </a:extLst>
          </p:cNvPr>
          <p:cNvSpPr txBox="1">
            <a:spLocks/>
          </p:cNvSpPr>
          <p:nvPr/>
        </p:nvSpPr>
        <p:spPr>
          <a:xfrm>
            <a:off x="0" y="0"/>
            <a:ext cx="1270000" cy="6403122"/>
          </a:xfrm>
          <a:prstGeom prst="rect">
            <a:avLst/>
          </a:prstGeom>
        </p:spPr>
        <p:txBody>
          <a:bodyPr vert="vert270" lIns="91440" tIns="45720" rIns="91440" bIns="45720" rtlCol="0" anchor="b">
            <a:no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dirty="0"/>
              <a:t>Comparison </a:t>
            </a:r>
          </a:p>
        </p:txBody>
      </p:sp>
      <p:graphicFrame>
        <p:nvGraphicFramePr>
          <p:cNvPr id="2" name="Table 2">
            <a:extLst>
              <a:ext uri="{FF2B5EF4-FFF2-40B4-BE49-F238E27FC236}">
                <a16:creationId xmlns:a16="http://schemas.microsoft.com/office/drawing/2014/main" id="{EF3A5A1E-2D7D-4832-9979-780C244E6C9D}"/>
              </a:ext>
            </a:extLst>
          </p:cNvPr>
          <p:cNvGraphicFramePr>
            <a:graphicFrameLocks noGrp="1"/>
          </p:cNvGraphicFramePr>
          <p:nvPr/>
        </p:nvGraphicFramePr>
        <p:xfrm>
          <a:off x="1619282" y="1005697"/>
          <a:ext cx="9869566" cy="2294055"/>
        </p:xfrm>
        <a:graphic>
          <a:graphicData uri="http://schemas.openxmlformats.org/drawingml/2006/table">
            <a:tbl>
              <a:tblPr firstRow="1" bandRow="1">
                <a:tableStyleId>{073A0DAA-6AF3-43AB-8588-CEC1D06C72B9}</a:tableStyleId>
              </a:tblPr>
              <a:tblGrid>
                <a:gridCol w="463052">
                  <a:extLst>
                    <a:ext uri="{9D8B030D-6E8A-4147-A177-3AD203B41FA5}">
                      <a16:colId xmlns:a16="http://schemas.microsoft.com/office/drawing/2014/main" val="3788833054"/>
                    </a:ext>
                  </a:extLst>
                </a:gridCol>
                <a:gridCol w="1232767">
                  <a:extLst>
                    <a:ext uri="{9D8B030D-6E8A-4147-A177-3AD203B41FA5}">
                      <a16:colId xmlns:a16="http://schemas.microsoft.com/office/drawing/2014/main" val="3680461424"/>
                    </a:ext>
                  </a:extLst>
                </a:gridCol>
                <a:gridCol w="2013303">
                  <a:extLst>
                    <a:ext uri="{9D8B030D-6E8A-4147-A177-3AD203B41FA5}">
                      <a16:colId xmlns:a16="http://schemas.microsoft.com/office/drawing/2014/main" val="2410247396"/>
                    </a:ext>
                  </a:extLst>
                </a:gridCol>
                <a:gridCol w="2195099">
                  <a:extLst>
                    <a:ext uri="{9D8B030D-6E8A-4147-A177-3AD203B41FA5}">
                      <a16:colId xmlns:a16="http://schemas.microsoft.com/office/drawing/2014/main" val="2250621637"/>
                    </a:ext>
                  </a:extLst>
                </a:gridCol>
                <a:gridCol w="2042413">
                  <a:extLst>
                    <a:ext uri="{9D8B030D-6E8A-4147-A177-3AD203B41FA5}">
                      <a16:colId xmlns:a16="http://schemas.microsoft.com/office/drawing/2014/main" val="826232618"/>
                    </a:ext>
                  </a:extLst>
                </a:gridCol>
                <a:gridCol w="1922932">
                  <a:extLst>
                    <a:ext uri="{9D8B030D-6E8A-4147-A177-3AD203B41FA5}">
                      <a16:colId xmlns:a16="http://schemas.microsoft.com/office/drawing/2014/main" val="3449707177"/>
                    </a:ext>
                  </a:extLst>
                </a:gridCol>
              </a:tblGrid>
              <a:tr h="555535">
                <a:tc rowSpan="4">
                  <a:txBody>
                    <a:bodyPr/>
                    <a:lstStyle/>
                    <a:p>
                      <a:pPr algn="ctr"/>
                      <a:r>
                        <a:rPr lang="en-US" sz="1800" dirty="0"/>
                        <a:t>Performance Metric</a:t>
                      </a:r>
                    </a:p>
                  </a:txBody>
                  <a:tcPr marL="71509" marR="71509" marT="35754" marB="35754" vert="vert270" anchor="ctr"/>
                </a:tc>
                <a:tc>
                  <a:txBody>
                    <a:bodyPr/>
                    <a:lstStyle/>
                    <a:p>
                      <a:endParaRPr lang="en-US" sz="1800" dirty="0"/>
                    </a:p>
                  </a:txBody>
                  <a:tcPr marL="78809" marR="78809" marT="39405" marB="39405"/>
                </a:tc>
                <a:tc gridSpan="2">
                  <a:txBody>
                    <a:bodyPr/>
                    <a:lstStyle/>
                    <a:p>
                      <a:pPr algn="ctr"/>
                      <a:r>
                        <a:rPr lang="en-US" sz="1800" dirty="0"/>
                        <a:t>EDA Features</a:t>
                      </a:r>
                    </a:p>
                  </a:txBody>
                  <a:tcPr marL="78809" marR="78809" marT="39405" marB="39405"/>
                </a:tc>
                <a:tc hMerge="1">
                  <a:txBody>
                    <a:bodyPr/>
                    <a:lstStyle/>
                    <a:p>
                      <a:endParaRPr lang="en-US" sz="2000" dirty="0"/>
                    </a:p>
                  </a:txBody>
                  <a:tcPr marL="100775" marR="100775" marT="50388" marB="50388"/>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FS Features</a:t>
                      </a:r>
                    </a:p>
                  </a:txBody>
                  <a:tcPr marL="78809" marR="78809" marT="39405" marB="39405"/>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txBody>
                  <a:tcPr marL="100775" marR="100775" marT="50388" marB="50388"/>
                </a:tc>
                <a:extLst>
                  <a:ext uri="{0D108BD9-81ED-4DB2-BD59-A6C34878D82A}">
                    <a16:rowId xmlns:a16="http://schemas.microsoft.com/office/drawing/2014/main" val="2078611825"/>
                  </a:ext>
                </a:extLst>
              </a:tr>
              <a:tr h="555535">
                <a:tc vMerge="1">
                  <a:txBody>
                    <a:bodyPr/>
                    <a:lstStyle/>
                    <a:p>
                      <a:pPr algn="ctr"/>
                      <a:endParaRPr lang="en-US" sz="2000" dirty="0"/>
                    </a:p>
                  </a:txBody>
                  <a:tcPr marL="87403" marR="87403" marT="43701" marB="43701" vert="vert270" anchor="ctr"/>
                </a:tc>
                <a:tc>
                  <a:txBody>
                    <a:bodyPr/>
                    <a:lstStyle/>
                    <a:p>
                      <a:endParaRPr lang="en-US" sz="1800" b="1" dirty="0"/>
                    </a:p>
                  </a:txBody>
                  <a:tcPr marL="78809" marR="78809" marT="39405" marB="39405">
                    <a:solidFill>
                      <a:schemeClr val="bg1">
                        <a:lumMod val="50000"/>
                      </a:schemeClr>
                    </a:solidFill>
                  </a:tcPr>
                </a:tc>
                <a:tc>
                  <a:txBody>
                    <a:bodyPr/>
                    <a:lstStyle/>
                    <a:p>
                      <a:pPr algn="ctr"/>
                      <a:r>
                        <a:rPr lang="en-US" sz="1800" b="1" dirty="0"/>
                        <a:t>Non-Tuned Parameters </a:t>
                      </a:r>
                    </a:p>
                  </a:txBody>
                  <a:tcPr marL="78809" marR="78809" marT="39405" marB="39405">
                    <a:solidFill>
                      <a:schemeClr val="bg1">
                        <a:lumMod val="50000"/>
                      </a:schemeClr>
                    </a:solidFill>
                  </a:tcPr>
                </a:tc>
                <a:tc>
                  <a:txBody>
                    <a:bodyPr/>
                    <a:lstStyle/>
                    <a:p>
                      <a:pPr algn="ctr"/>
                      <a:r>
                        <a:rPr lang="en-US" sz="1800" b="1" dirty="0"/>
                        <a:t>Tuned </a:t>
                      </a:r>
                    </a:p>
                    <a:p>
                      <a:pPr algn="ctr"/>
                      <a:r>
                        <a:rPr lang="en-US" sz="1800" b="1" dirty="0"/>
                        <a:t>Parameters</a:t>
                      </a:r>
                    </a:p>
                  </a:txBody>
                  <a:tcPr marL="78809" marR="78809" marT="39405" marB="39405">
                    <a:solidFill>
                      <a:schemeClr val="bg1">
                        <a:lumMod val="50000"/>
                      </a:schemeClr>
                    </a:solidFill>
                  </a:tcPr>
                </a:tc>
                <a:tc>
                  <a:txBody>
                    <a:bodyPr/>
                    <a:lstStyle/>
                    <a:p>
                      <a:pPr algn="ctr"/>
                      <a:r>
                        <a:rPr lang="en-US" sz="1800" b="1" dirty="0"/>
                        <a:t>Non-Tuned Parameters </a:t>
                      </a:r>
                    </a:p>
                  </a:txBody>
                  <a:tcPr marL="78809" marR="78809" marT="39405" marB="39405">
                    <a:solidFill>
                      <a:schemeClr val="bg1">
                        <a:lumMod val="50000"/>
                      </a:schemeClr>
                    </a:solidFill>
                  </a:tcPr>
                </a:tc>
                <a:tc>
                  <a:txBody>
                    <a:bodyPr/>
                    <a:lstStyle/>
                    <a:p>
                      <a:pPr algn="ctr"/>
                      <a:r>
                        <a:rPr lang="en-US" sz="1800" b="1" dirty="0"/>
                        <a:t>Tuned </a:t>
                      </a:r>
                    </a:p>
                    <a:p>
                      <a:pPr algn="ctr"/>
                      <a:r>
                        <a:rPr lang="en-US" sz="1800" b="1" dirty="0"/>
                        <a:t>Parameters</a:t>
                      </a:r>
                    </a:p>
                  </a:txBody>
                  <a:tcPr marL="78809" marR="78809" marT="39405" marB="39405">
                    <a:solidFill>
                      <a:schemeClr val="bg1">
                        <a:lumMod val="50000"/>
                      </a:schemeClr>
                    </a:solidFill>
                  </a:tcPr>
                </a:tc>
                <a:extLst>
                  <a:ext uri="{0D108BD9-81ED-4DB2-BD59-A6C34878D82A}">
                    <a16:rowId xmlns:a16="http://schemas.microsoft.com/office/drawing/2014/main" val="3566347716"/>
                  </a:ext>
                </a:extLst>
              </a:tr>
              <a:tr h="555535">
                <a:tc vMerge="1">
                  <a:txBody>
                    <a:bodyPr/>
                    <a:lstStyle/>
                    <a:p>
                      <a:endParaRPr lang="en-US" dirty="0"/>
                    </a:p>
                  </a:txBody>
                  <a:tcPr/>
                </a:tc>
                <a:tc>
                  <a:txBody>
                    <a:bodyPr/>
                    <a:lstStyle/>
                    <a:p>
                      <a:r>
                        <a:rPr lang="en-US" sz="1800" b="1" dirty="0"/>
                        <a:t>Accuracy</a:t>
                      </a:r>
                    </a:p>
                  </a:txBody>
                  <a:tcPr marL="78809" marR="78809" marT="39405" marB="39405">
                    <a:solidFill>
                      <a:schemeClr val="bg1">
                        <a:lumMod val="50000"/>
                      </a:schemeClr>
                    </a:solidFill>
                  </a:tcPr>
                </a:tc>
                <a:tc>
                  <a:txBody>
                    <a:bodyPr/>
                    <a:lstStyle/>
                    <a:p>
                      <a:r>
                        <a:rPr lang="en-US" sz="1800" b="0" dirty="0"/>
                        <a:t>91.82% +/- 0.84%</a:t>
                      </a:r>
                    </a:p>
                  </a:txBody>
                  <a:tcPr marL="78809" marR="78809" marT="39405" marB="39405"/>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dirty="0"/>
                        <a:t>92.97% +/- 0.84%</a:t>
                      </a:r>
                    </a:p>
                  </a:txBody>
                  <a:tcPr marL="78809" marR="78809" marT="39405" marB="39405"/>
                </a:tc>
                <a:tc>
                  <a:txBody>
                    <a:bodyPr/>
                    <a:lstStyle/>
                    <a:p>
                      <a:r>
                        <a:rPr lang="en-US" sz="1800" b="0" dirty="0"/>
                        <a:t>91.62% +/- 0.83%</a:t>
                      </a:r>
                    </a:p>
                  </a:txBody>
                  <a:tcPr marL="78809" marR="78809" marT="39405" marB="39405"/>
                </a:tc>
                <a:tc>
                  <a:txBody>
                    <a:bodyPr/>
                    <a:lstStyle/>
                    <a:p>
                      <a:r>
                        <a:rPr lang="en-US" sz="1800" b="0" dirty="0"/>
                        <a:t>93.01% +/- 0.76%</a:t>
                      </a:r>
                    </a:p>
                  </a:txBody>
                  <a:tcPr marL="78809" marR="78809" marT="39405" marB="39405"/>
                </a:tc>
                <a:extLst>
                  <a:ext uri="{0D108BD9-81ED-4DB2-BD59-A6C34878D82A}">
                    <a16:rowId xmlns:a16="http://schemas.microsoft.com/office/drawing/2014/main" val="3275111701"/>
                  </a:ext>
                </a:extLst>
              </a:tr>
              <a:tr h="555535">
                <a:tc vMerge="1">
                  <a:txBody>
                    <a:bodyPr/>
                    <a:lstStyle/>
                    <a:p>
                      <a:endParaRPr lang="en-US" dirty="0"/>
                    </a:p>
                  </a:txBody>
                  <a:tcPr/>
                </a:tc>
                <a:tc>
                  <a:txBody>
                    <a:bodyPr/>
                    <a:lstStyle/>
                    <a:p>
                      <a:r>
                        <a:rPr lang="en-US" sz="1800" b="1" dirty="0"/>
                        <a:t>AUC</a:t>
                      </a:r>
                    </a:p>
                  </a:txBody>
                  <a:tcPr marL="78809" marR="78809" marT="39405" marB="39405">
                    <a:solidFill>
                      <a:schemeClr val="bg1">
                        <a:lumMod val="50000"/>
                      </a:schemeClr>
                    </a:solidFill>
                  </a:tcPr>
                </a:tc>
                <a:tc>
                  <a:txBody>
                    <a:bodyPr/>
                    <a:lstStyle/>
                    <a:p>
                      <a:r>
                        <a:rPr lang="en-US" sz="1800" b="0" dirty="0"/>
                        <a:t>0.933 +/- 0.010</a:t>
                      </a:r>
                    </a:p>
                  </a:txBody>
                  <a:tcPr marL="78809" marR="78809" marT="39405" marB="39405"/>
                </a:tc>
                <a:tc>
                  <a:txBody>
                    <a:bodyPr/>
                    <a:lstStyle/>
                    <a:p>
                      <a:r>
                        <a:rPr lang="en-US" sz="1800" b="0" dirty="0"/>
                        <a:t>0.958 +/- 0.008</a:t>
                      </a:r>
                    </a:p>
                  </a:txBody>
                  <a:tcPr marL="78809" marR="78809" marT="39405" marB="39405"/>
                </a:tc>
                <a:tc>
                  <a:txBody>
                    <a:bodyPr/>
                    <a:lstStyle/>
                    <a:p>
                      <a:r>
                        <a:rPr lang="en-US" sz="1800" b="0" dirty="0"/>
                        <a:t>0.934 +/- 0.010</a:t>
                      </a:r>
                    </a:p>
                  </a:txBody>
                  <a:tcPr marL="78809" marR="78809" marT="39405" marB="39405"/>
                </a:tc>
                <a:tc>
                  <a:txBody>
                    <a:bodyPr/>
                    <a:lstStyle/>
                    <a:p>
                      <a:r>
                        <a:rPr lang="en-US" sz="1800" b="0" dirty="0"/>
                        <a:t>0.960 +/- 0.007</a:t>
                      </a:r>
                    </a:p>
                  </a:txBody>
                  <a:tcPr marL="78809" marR="78809" marT="39405" marB="39405"/>
                </a:tc>
                <a:extLst>
                  <a:ext uri="{0D108BD9-81ED-4DB2-BD59-A6C34878D82A}">
                    <a16:rowId xmlns:a16="http://schemas.microsoft.com/office/drawing/2014/main" val="1918747820"/>
                  </a:ext>
                </a:extLst>
              </a:tr>
            </a:tbl>
          </a:graphicData>
        </a:graphic>
      </p:graphicFrame>
      <p:graphicFrame>
        <p:nvGraphicFramePr>
          <p:cNvPr id="7" name="Table 2">
            <a:extLst>
              <a:ext uri="{FF2B5EF4-FFF2-40B4-BE49-F238E27FC236}">
                <a16:creationId xmlns:a16="http://schemas.microsoft.com/office/drawing/2014/main" id="{422538C2-1BC4-40C3-B80E-830A197ADB0D}"/>
              </a:ext>
            </a:extLst>
          </p:cNvPr>
          <p:cNvGraphicFramePr>
            <a:graphicFrameLocks noGrp="1"/>
          </p:cNvGraphicFramePr>
          <p:nvPr/>
        </p:nvGraphicFramePr>
        <p:xfrm>
          <a:off x="1619283" y="3747182"/>
          <a:ext cx="9860511" cy="2294055"/>
        </p:xfrm>
        <a:graphic>
          <a:graphicData uri="http://schemas.openxmlformats.org/drawingml/2006/table">
            <a:tbl>
              <a:tblPr firstRow="1" bandRow="1">
                <a:tableStyleId>{073A0DAA-6AF3-43AB-8588-CEC1D06C72B9}</a:tableStyleId>
              </a:tblPr>
              <a:tblGrid>
                <a:gridCol w="459041">
                  <a:extLst>
                    <a:ext uri="{9D8B030D-6E8A-4147-A177-3AD203B41FA5}">
                      <a16:colId xmlns:a16="http://schemas.microsoft.com/office/drawing/2014/main" val="3788833054"/>
                    </a:ext>
                  </a:extLst>
                </a:gridCol>
                <a:gridCol w="1222089">
                  <a:extLst>
                    <a:ext uri="{9D8B030D-6E8A-4147-A177-3AD203B41FA5}">
                      <a16:colId xmlns:a16="http://schemas.microsoft.com/office/drawing/2014/main" val="3680461424"/>
                    </a:ext>
                  </a:extLst>
                </a:gridCol>
                <a:gridCol w="2004918">
                  <a:extLst>
                    <a:ext uri="{9D8B030D-6E8A-4147-A177-3AD203B41FA5}">
                      <a16:colId xmlns:a16="http://schemas.microsoft.com/office/drawing/2014/main" val="2410247396"/>
                    </a:ext>
                  </a:extLst>
                </a:gridCol>
                <a:gridCol w="2167032">
                  <a:extLst>
                    <a:ext uri="{9D8B030D-6E8A-4147-A177-3AD203B41FA5}">
                      <a16:colId xmlns:a16="http://schemas.microsoft.com/office/drawing/2014/main" val="2250621637"/>
                    </a:ext>
                  </a:extLst>
                </a:gridCol>
                <a:gridCol w="2124310">
                  <a:extLst>
                    <a:ext uri="{9D8B030D-6E8A-4147-A177-3AD203B41FA5}">
                      <a16:colId xmlns:a16="http://schemas.microsoft.com/office/drawing/2014/main" val="826232618"/>
                    </a:ext>
                  </a:extLst>
                </a:gridCol>
                <a:gridCol w="1883121">
                  <a:extLst>
                    <a:ext uri="{9D8B030D-6E8A-4147-A177-3AD203B41FA5}">
                      <a16:colId xmlns:a16="http://schemas.microsoft.com/office/drawing/2014/main" val="3449707177"/>
                    </a:ext>
                  </a:extLst>
                </a:gridCol>
              </a:tblGrid>
              <a:tr h="555535">
                <a:tc rowSpan="4">
                  <a:txBody>
                    <a:bodyPr/>
                    <a:lstStyle/>
                    <a:p>
                      <a:pPr algn="ctr"/>
                      <a:r>
                        <a:rPr lang="en-US" sz="1800" dirty="0"/>
                        <a:t>Performance Metric</a:t>
                      </a:r>
                    </a:p>
                  </a:txBody>
                  <a:tcPr marL="71509" marR="71509" marT="35754" marB="35754" vert="vert270" anchor="ctr"/>
                </a:tc>
                <a:tc>
                  <a:txBody>
                    <a:bodyPr/>
                    <a:lstStyle/>
                    <a:p>
                      <a:endParaRPr lang="en-US" sz="1800" dirty="0"/>
                    </a:p>
                  </a:txBody>
                  <a:tcPr marL="78809" marR="78809" marT="39405" marB="39405"/>
                </a:tc>
                <a:tc gridSpan="2">
                  <a:txBody>
                    <a:bodyPr/>
                    <a:lstStyle/>
                    <a:p>
                      <a:pPr algn="ctr"/>
                      <a:r>
                        <a:rPr lang="en-US" sz="1800" dirty="0"/>
                        <a:t>EDA Features</a:t>
                      </a:r>
                    </a:p>
                  </a:txBody>
                  <a:tcPr marL="78809" marR="78809" marT="39405" marB="39405"/>
                </a:tc>
                <a:tc hMerge="1">
                  <a:txBody>
                    <a:bodyPr/>
                    <a:lstStyle/>
                    <a:p>
                      <a:endParaRPr lang="en-US" sz="2000" dirty="0"/>
                    </a:p>
                  </a:txBody>
                  <a:tcPr marL="100775" marR="100775" marT="50388" marB="50388"/>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FS Features</a:t>
                      </a:r>
                    </a:p>
                  </a:txBody>
                  <a:tcPr marL="78809" marR="78809" marT="39405" marB="39405"/>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txBody>
                  <a:tcPr marL="100775" marR="100775" marT="50388" marB="50388"/>
                </a:tc>
                <a:extLst>
                  <a:ext uri="{0D108BD9-81ED-4DB2-BD59-A6C34878D82A}">
                    <a16:rowId xmlns:a16="http://schemas.microsoft.com/office/drawing/2014/main" val="2078611825"/>
                  </a:ext>
                </a:extLst>
              </a:tr>
              <a:tr h="555535">
                <a:tc vMerge="1">
                  <a:txBody>
                    <a:bodyPr/>
                    <a:lstStyle/>
                    <a:p>
                      <a:pPr algn="ctr"/>
                      <a:endParaRPr lang="en-US" sz="2000" dirty="0"/>
                    </a:p>
                  </a:txBody>
                  <a:tcPr marL="87403" marR="87403" marT="43701" marB="43701" vert="vert270" anchor="ctr"/>
                </a:tc>
                <a:tc>
                  <a:txBody>
                    <a:bodyPr/>
                    <a:lstStyle/>
                    <a:p>
                      <a:endParaRPr lang="en-US" sz="1800" b="1" dirty="0"/>
                    </a:p>
                  </a:txBody>
                  <a:tcPr marL="78809" marR="78809" marT="39405" marB="39405">
                    <a:solidFill>
                      <a:schemeClr val="bg1">
                        <a:lumMod val="50000"/>
                      </a:schemeClr>
                    </a:solidFill>
                  </a:tcPr>
                </a:tc>
                <a:tc>
                  <a:txBody>
                    <a:bodyPr/>
                    <a:lstStyle/>
                    <a:p>
                      <a:pPr algn="ctr"/>
                      <a:r>
                        <a:rPr lang="en-US" sz="1800" b="1" dirty="0"/>
                        <a:t>Non-Tuned Parameters </a:t>
                      </a:r>
                    </a:p>
                  </a:txBody>
                  <a:tcPr marL="78809" marR="78809" marT="39405" marB="39405">
                    <a:solidFill>
                      <a:schemeClr val="bg1">
                        <a:lumMod val="50000"/>
                      </a:schemeClr>
                    </a:solidFill>
                  </a:tcPr>
                </a:tc>
                <a:tc>
                  <a:txBody>
                    <a:bodyPr/>
                    <a:lstStyle/>
                    <a:p>
                      <a:pPr algn="ctr"/>
                      <a:r>
                        <a:rPr lang="en-US" sz="1800" b="1" dirty="0"/>
                        <a:t>Tuned </a:t>
                      </a:r>
                    </a:p>
                    <a:p>
                      <a:pPr algn="ctr"/>
                      <a:r>
                        <a:rPr lang="en-US" sz="1800" b="1" dirty="0"/>
                        <a:t>Parameters</a:t>
                      </a:r>
                    </a:p>
                  </a:txBody>
                  <a:tcPr marL="78809" marR="78809" marT="39405" marB="39405">
                    <a:solidFill>
                      <a:schemeClr val="bg1">
                        <a:lumMod val="50000"/>
                      </a:schemeClr>
                    </a:solidFill>
                  </a:tcPr>
                </a:tc>
                <a:tc>
                  <a:txBody>
                    <a:bodyPr/>
                    <a:lstStyle/>
                    <a:p>
                      <a:pPr algn="ctr"/>
                      <a:r>
                        <a:rPr lang="en-US" sz="1800" b="1" dirty="0"/>
                        <a:t>Non-Tuned Parameters </a:t>
                      </a:r>
                    </a:p>
                  </a:txBody>
                  <a:tcPr marL="78809" marR="78809" marT="39405" marB="39405">
                    <a:solidFill>
                      <a:schemeClr val="bg1">
                        <a:lumMod val="50000"/>
                      </a:schemeClr>
                    </a:solidFill>
                  </a:tcPr>
                </a:tc>
                <a:tc>
                  <a:txBody>
                    <a:bodyPr/>
                    <a:lstStyle/>
                    <a:p>
                      <a:pPr algn="ctr"/>
                      <a:r>
                        <a:rPr lang="en-US" sz="1800" b="1" dirty="0"/>
                        <a:t>Tuned </a:t>
                      </a:r>
                    </a:p>
                    <a:p>
                      <a:pPr algn="ctr"/>
                      <a:r>
                        <a:rPr lang="en-US" sz="1800" b="1" dirty="0"/>
                        <a:t>Parameters</a:t>
                      </a:r>
                    </a:p>
                  </a:txBody>
                  <a:tcPr marL="78809" marR="78809" marT="39405" marB="39405">
                    <a:solidFill>
                      <a:schemeClr val="bg1">
                        <a:lumMod val="50000"/>
                      </a:schemeClr>
                    </a:solidFill>
                  </a:tcPr>
                </a:tc>
                <a:extLst>
                  <a:ext uri="{0D108BD9-81ED-4DB2-BD59-A6C34878D82A}">
                    <a16:rowId xmlns:a16="http://schemas.microsoft.com/office/drawing/2014/main" val="3566347716"/>
                  </a:ext>
                </a:extLst>
              </a:tr>
              <a:tr h="555535">
                <a:tc vMerge="1">
                  <a:txBody>
                    <a:bodyPr/>
                    <a:lstStyle/>
                    <a:p>
                      <a:endParaRPr lang="en-US" dirty="0"/>
                    </a:p>
                  </a:txBody>
                  <a:tcPr/>
                </a:tc>
                <a:tc>
                  <a:txBody>
                    <a:bodyPr/>
                    <a:lstStyle/>
                    <a:p>
                      <a:r>
                        <a:rPr lang="en-US" sz="1800" b="1" dirty="0"/>
                        <a:t>Accuracy</a:t>
                      </a:r>
                    </a:p>
                  </a:txBody>
                  <a:tcPr marL="78809" marR="78809" marT="39405" marB="39405">
                    <a:solidFill>
                      <a:schemeClr val="bg1">
                        <a:lumMod val="50000"/>
                      </a:schemeClr>
                    </a:solidFill>
                  </a:tcPr>
                </a:tc>
                <a:tc>
                  <a:txBody>
                    <a:bodyPr/>
                    <a:lstStyle/>
                    <a:p>
                      <a:r>
                        <a:rPr lang="en-US" sz="1800" b="0" dirty="0"/>
                        <a:t>92.09%</a:t>
                      </a:r>
                    </a:p>
                  </a:txBody>
                  <a:tcPr marL="78809" marR="78809" marT="39405" marB="39405"/>
                </a:tc>
                <a:tc>
                  <a:txBody>
                    <a:bodyPr/>
                    <a:lstStyle/>
                    <a:p>
                      <a:r>
                        <a:rPr lang="en-US" sz="1800" b="0" dirty="0"/>
                        <a:t>93.18%</a:t>
                      </a:r>
                    </a:p>
                  </a:txBody>
                  <a:tcPr marL="78809" marR="78809" marT="39405" marB="39405"/>
                </a:tc>
                <a:tc>
                  <a:txBody>
                    <a:bodyPr/>
                    <a:lstStyle/>
                    <a:p>
                      <a:r>
                        <a:rPr lang="en-US" sz="1800" b="0" dirty="0"/>
                        <a:t>92.04%</a:t>
                      </a:r>
                    </a:p>
                  </a:txBody>
                  <a:tcPr marL="78809" marR="78809" marT="39405" marB="39405"/>
                </a:tc>
                <a:tc>
                  <a:txBody>
                    <a:bodyPr/>
                    <a:lstStyle/>
                    <a:p>
                      <a:r>
                        <a:rPr lang="en-US" sz="1800" b="0" dirty="0"/>
                        <a:t>92.73%</a:t>
                      </a:r>
                    </a:p>
                  </a:txBody>
                  <a:tcPr marL="78809" marR="78809" marT="39405" marB="39405"/>
                </a:tc>
                <a:extLst>
                  <a:ext uri="{0D108BD9-81ED-4DB2-BD59-A6C34878D82A}">
                    <a16:rowId xmlns:a16="http://schemas.microsoft.com/office/drawing/2014/main" val="3275111701"/>
                  </a:ext>
                </a:extLst>
              </a:tr>
              <a:tr h="555535">
                <a:tc vMerge="1">
                  <a:txBody>
                    <a:bodyPr/>
                    <a:lstStyle/>
                    <a:p>
                      <a:endParaRPr lang="en-US" dirty="0"/>
                    </a:p>
                  </a:txBody>
                  <a:tcPr/>
                </a:tc>
                <a:tc>
                  <a:txBody>
                    <a:bodyPr/>
                    <a:lstStyle/>
                    <a:p>
                      <a:r>
                        <a:rPr lang="en-US" sz="1800" b="1" dirty="0"/>
                        <a:t>AUC</a:t>
                      </a:r>
                    </a:p>
                  </a:txBody>
                  <a:tcPr marL="78809" marR="78809" marT="39405" marB="39405">
                    <a:solidFill>
                      <a:schemeClr val="bg1">
                        <a:lumMod val="50000"/>
                      </a:schemeClr>
                    </a:solidFill>
                  </a:tcPr>
                </a:tc>
                <a:tc>
                  <a:txBody>
                    <a:bodyPr/>
                    <a:lstStyle/>
                    <a:p>
                      <a:r>
                        <a:rPr lang="en-US" sz="1800" b="0" dirty="0"/>
                        <a:t>0.938</a:t>
                      </a:r>
                    </a:p>
                  </a:txBody>
                  <a:tcPr marL="78809" marR="78809" marT="39405" marB="39405"/>
                </a:tc>
                <a:tc>
                  <a:txBody>
                    <a:bodyPr/>
                    <a:lstStyle/>
                    <a:p>
                      <a:r>
                        <a:rPr lang="en-US" sz="1800" b="0" dirty="0"/>
                        <a:t>0.959</a:t>
                      </a:r>
                    </a:p>
                  </a:txBody>
                  <a:tcPr marL="78809" marR="78809" marT="39405" marB="39405"/>
                </a:tc>
                <a:tc>
                  <a:txBody>
                    <a:bodyPr/>
                    <a:lstStyle/>
                    <a:p>
                      <a:r>
                        <a:rPr lang="en-US" sz="1800" b="0" dirty="0"/>
                        <a:t>0.938</a:t>
                      </a:r>
                    </a:p>
                  </a:txBody>
                  <a:tcPr marL="78809" marR="78809" marT="39405" marB="39405"/>
                </a:tc>
                <a:tc>
                  <a:txBody>
                    <a:bodyPr/>
                    <a:lstStyle/>
                    <a:p>
                      <a:r>
                        <a:rPr lang="en-US" sz="1800" b="0" dirty="0"/>
                        <a:t>0.963</a:t>
                      </a:r>
                    </a:p>
                  </a:txBody>
                  <a:tcPr marL="78809" marR="78809" marT="39405" marB="39405"/>
                </a:tc>
                <a:extLst>
                  <a:ext uri="{0D108BD9-81ED-4DB2-BD59-A6C34878D82A}">
                    <a16:rowId xmlns:a16="http://schemas.microsoft.com/office/drawing/2014/main" val="1918747820"/>
                  </a:ext>
                </a:extLst>
              </a:tr>
            </a:tbl>
          </a:graphicData>
        </a:graphic>
      </p:graphicFrame>
      <p:sp>
        <p:nvSpPr>
          <p:cNvPr id="9" name="Footer Placeholder 5">
            <a:extLst>
              <a:ext uri="{FF2B5EF4-FFF2-40B4-BE49-F238E27FC236}">
                <a16:creationId xmlns:a16="http://schemas.microsoft.com/office/drawing/2014/main" id="{DCE57408-41DC-408D-ADCC-9D7F3B8A5298}"/>
              </a:ext>
            </a:extLst>
          </p:cNvPr>
          <p:cNvSpPr>
            <a:spLocks noGrp="1"/>
          </p:cNvSpPr>
          <p:nvPr>
            <p:ph type="ftr" sz="quarter" idx="11"/>
          </p:nvPr>
        </p:nvSpPr>
        <p:spPr>
          <a:xfrm>
            <a:off x="10661331" y="6403122"/>
            <a:ext cx="1189655" cy="411162"/>
          </a:xfrm>
        </p:spPr>
        <p:txBody>
          <a:bodyPr/>
          <a:lstStyle/>
          <a:p>
            <a:r>
              <a:rPr lang="en-US" sz="1600" b="1" cap="none" dirty="0">
                <a:latin typeface="+mj-lt"/>
              </a:rPr>
              <a:t>Madhura</a:t>
            </a:r>
            <a:endParaRPr lang="en-US" sz="1200" b="1" cap="none" dirty="0">
              <a:latin typeface="+mj-lt"/>
            </a:endParaRPr>
          </a:p>
        </p:txBody>
      </p:sp>
    </p:spTree>
    <p:extLst>
      <p:ext uri="{BB962C8B-B14F-4D97-AF65-F5344CB8AC3E}">
        <p14:creationId xmlns:p14="http://schemas.microsoft.com/office/powerpoint/2010/main" val="375912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DBFC-7CF8-41DB-B608-F948765C6475}"/>
              </a:ext>
            </a:extLst>
          </p:cNvPr>
          <p:cNvSpPr>
            <a:spLocks noGrp="1"/>
          </p:cNvSpPr>
          <p:nvPr>
            <p:ph type="title"/>
          </p:nvPr>
        </p:nvSpPr>
        <p:spPr/>
        <p:txBody>
          <a:bodyPr>
            <a:normAutofit/>
          </a:bodyPr>
          <a:lstStyle/>
          <a:p>
            <a:pPr>
              <a:lnSpc>
                <a:spcPct val="150000"/>
              </a:lnSpc>
            </a:pPr>
            <a:r>
              <a:rPr lang="en-US" sz="4000"/>
              <a:t>1: Contacts_Count_12_mon </a:t>
            </a:r>
            <a:br>
              <a:rPr lang="en-US"/>
            </a:br>
            <a:r>
              <a:rPr lang="en-US" sz="2000"/>
              <a:t>by Madhura Jadhav</a:t>
            </a:r>
            <a:endParaRPr lang="en-US" sz="2700"/>
          </a:p>
        </p:txBody>
      </p:sp>
      <p:sp>
        <p:nvSpPr>
          <p:cNvPr id="3" name="Content Placeholder 2">
            <a:extLst>
              <a:ext uri="{FF2B5EF4-FFF2-40B4-BE49-F238E27FC236}">
                <a16:creationId xmlns:a16="http://schemas.microsoft.com/office/drawing/2014/main" id="{0780C6D9-351A-4CBE-96F3-E191FFB9F277}"/>
              </a:ext>
            </a:extLst>
          </p:cNvPr>
          <p:cNvSpPr>
            <a:spLocks noGrp="1"/>
          </p:cNvSpPr>
          <p:nvPr>
            <p:ph idx="1"/>
          </p:nvPr>
        </p:nvSpPr>
        <p:spPr>
          <a:xfrm>
            <a:off x="1097280" y="2108200"/>
            <a:ext cx="5486400" cy="3657600"/>
          </a:xfrm>
        </p:spPr>
        <p:txBody>
          <a:bodyPr/>
          <a:lstStyle/>
          <a:p>
            <a:pPr>
              <a:buFont typeface="Arial" panose="020B0604020202020204" pitchFamily="34" charset="0"/>
              <a:buChar char="•"/>
            </a:pPr>
            <a:r>
              <a:rPr lang="en-US" dirty="0"/>
              <a:t> Number of contacts with the bank by customer in last 12 months</a:t>
            </a:r>
          </a:p>
          <a:p>
            <a:pPr>
              <a:buFont typeface="Arial" panose="020B0604020202020204" pitchFamily="34" charset="0"/>
              <a:buChar char="•"/>
            </a:pPr>
            <a:r>
              <a:rPr lang="en-US" dirty="0"/>
              <a:t> It’s a discrete numerical variable </a:t>
            </a:r>
          </a:p>
          <a:p>
            <a:pPr>
              <a:buFont typeface="Arial" panose="020B0604020202020204" pitchFamily="34" charset="0"/>
              <a:buChar char="•"/>
            </a:pPr>
            <a:r>
              <a:rPr lang="en-US" dirty="0"/>
              <a:t> Range 6 – 0 = 6</a:t>
            </a:r>
          </a:p>
          <a:p>
            <a:pPr>
              <a:buFont typeface="Arial" panose="020B0604020202020204" pitchFamily="34" charset="0"/>
              <a:buChar char="•"/>
            </a:pPr>
            <a:r>
              <a:rPr lang="en-US" dirty="0"/>
              <a:t> No missing value</a:t>
            </a:r>
          </a:p>
          <a:p>
            <a:pPr marL="0" indent="0">
              <a:buNone/>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graphicFrame>
        <p:nvGraphicFramePr>
          <p:cNvPr id="4" name="Table 4">
            <a:extLst>
              <a:ext uri="{FF2B5EF4-FFF2-40B4-BE49-F238E27FC236}">
                <a16:creationId xmlns:a16="http://schemas.microsoft.com/office/drawing/2014/main" id="{9B7B87B2-1745-4782-8377-914A28AEE916}"/>
              </a:ext>
            </a:extLst>
          </p:cNvPr>
          <p:cNvGraphicFramePr>
            <a:graphicFrameLocks noGrp="1"/>
          </p:cNvGraphicFramePr>
          <p:nvPr/>
        </p:nvGraphicFramePr>
        <p:xfrm>
          <a:off x="7315200" y="2194560"/>
          <a:ext cx="3300141" cy="3300144"/>
        </p:xfrm>
        <a:graphic>
          <a:graphicData uri="http://schemas.openxmlformats.org/drawingml/2006/table">
            <a:tbl>
              <a:tblPr firstRow="1" bandRow="1">
                <a:tableStyleId>{073A0DAA-6AF3-43AB-8588-CEC1D06C72B9}</a:tableStyleId>
              </a:tblPr>
              <a:tblGrid>
                <a:gridCol w="1835039">
                  <a:extLst>
                    <a:ext uri="{9D8B030D-6E8A-4147-A177-3AD203B41FA5}">
                      <a16:colId xmlns:a16="http://schemas.microsoft.com/office/drawing/2014/main" val="3169329657"/>
                    </a:ext>
                  </a:extLst>
                </a:gridCol>
                <a:gridCol w="1465102">
                  <a:extLst>
                    <a:ext uri="{9D8B030D-6E8A-4147-A177-3AD203B41FA5}">
                      <a16:colId xmlns:a16="http://schemas.microsoft.com/office/drawing/2014/main" val="4014994072"/>
                    </a:ext>
                  </a:extLst>
                </a:gridCol>
              </a:tblGrid>
              <a:tr h="412518">
                <a:tc gridSpan="2">
                  <a:txBody>
                    <a:bodyPr/>
                    <a:lstStyle/>
                    <a:p>
                      <a:pPr algn="ctr"/>
                      <a:r>
                        <a:rPr lang="en-US" sz="1900"/>
                        <a:t>Summary Statistics</a:t>
                      </a:r>
                    </a:p>
                  </a:txBody>
                  <a:tcPr marL="82504" marR="82504" marT="41252" marB="41252" anchor="ctr"/>
                </a:tc>
                <a:tc hMerge="1">
                  <a:txBody>
                    <a:bodyPr/>
                    <a:lstStyle/>
                    <a:p>
                      <a:endParaRPr lang="en-US"/>
                    </a:p>
                  </a:txBody>
                  <a:tcPr/>
                </a:tc>
                <a:extLst>
                  <a:ext uri="{0D108BD9-81ED-4DB2-BD59-A6C34878D82A}">
                    <a16:rowId xmlns:a16="http://schemas.microsoft.com/office/drawing/2014/main" val="1935743911"/>
                  </a:ext>
                </a:extLst>
              </a:tr>
              <a:tr h="412518">
                <a:tc>
                  <a:txBody>
                    <a:bodyPr/>
                    <a:lstStyle/>
                    <a:p>
                      <a:r>
                        <a:rPr lang="en-US" sz="1900"/>
                        <a:t>Total Count</a:t>
                      </a:r>
                    </a:p>
                  </a:txBody>
                  <a:tcPr marL="88668" marR="88668" marT="44334" marB="44334"/>
                </a:tc>
                <a:tc>
                  <a:txBody>
                    <a:bodyPr/>
                    <a:lstStyle/>
                    <a:p>
                      <a:r>
                        <a:rPr lang="en-US" sz="1900"/>
                        <a:t>10115</a:t>
                      </a:r>
                    </a:p>
                  </a:txBody>
                  <a:tcPr marL="88668" marR="88668" marT="44334" marB="44334"/>
                </a:tc>
                <a:extLst>
                  <a:ext uri="{0D108BD9-81ED-4DB2-BD59-A6C34878D82A}">
                    <a16:rowId xmlns:a16="http://schemas.microsoft.com/office/drawing/2014/main" val="3902549626"/>
                  </a:ext>
                </a:extLst>
              </a:tr>
              <a:tr h="412518">
                <a:tc>
                  <a:txBody>
                    <a:bodyPr/>
                    <a:lstStyle/>
                    <a:p>
                      <a:r>
                        <a:rPr lang="en-US" sz="1900"/>
                        <a:t>Min</a:t>
                      </a:r>
                    </a:p>
                  </a:txBody>
                  <a:tcPr marL="88668" marR="88668" marT="44334" marB="44334"/>
                </a:tc>
                <a:tc>
                  <a:txBody>
                    <a:bodyPr/>
                    <a:lstStyle/>
                    <a:p>
                      <a:r>
                        <a:rPr lang="en-US" sz="1900"/>
                        <a:t>0</a:t>
                      </a:r>
                    </a:p>
                  </a:txBody>
                  <a:tcPr marL="88668" marR="88668" marT="44334" marB="44334"/>
                </a:tc>
                <a:extLst>
                  <a:ext uri="{0D108BD9-81ED-4DB2-BD59-A6C34878D82A}">
                    <a16:rowId xmlns:a16="http://schemas.microsoft.com/office/drawing/2014/main" val="3568602421"/>
                  </a:ext>
                </a:extLst>
              </a:tr>
              <a:tr h="412518">
                <a:tc>
                  <a:txBody>
                    <a:bodyPr/>
                    <a:lstStyle/>
                    <a:p>
                      <a:r>
                        <a:rPr lang="en-US" sz="1900"/>
                        <a:t>Max</a:t>
                      </a:r>
                    </a:p>
                  </a:txBody>
                  <a:tcPr marL="88668" marR="88668" marT="44334" marB="44334"/>
                </a:tc>
                <a:tc>
                  <a:txBody>
                    <a:bodyPr/>
                    <a:lstStyle/>
                    <a:p>
                      <a:r>
                        <a:rPr lang="en-US" sz="1900"/>
                        <a:t>6</a:t>
                      </a:r>
                    </a:p>
                  </a:txBody>
                  <a:tcPr marL="88668" marR="88668" marT="44334" marB="44334"/>
                </a:tc>
                <a:extLst>
                  <a:ext uri="{0D108BD9-81ED-4DB2-BD59-A6C34878D82A}">
                    <a16:rowId xmlns:a16="http://schemas.microsoft.com/office/drawing/2014/main" val="1625206175"/>
                  </a:ext>
                </a:extLst>
              </a:tr>
              <a:tr h="412518">
                <a:tc>
                  <a:txBody>
                    <a:bodyPr/>
                    <a:lstStyle/>
                    <a:p>
                      <a:r>
                        <a:rPr lang="en-US" sz="1900"/>
                        <a:t>Mean</a:t>
                      </a:r>
                    </a:p>
                  </a:txBody>
                  <a:tcPr marL="88668" marR="88668" marT="44334" marB="44334"/>
                </a:tc>
                <a:tc>
                  <a:txBody>
                    <a:bodyPr/>
                    <a:lstStyle/>
                    <a:p>
                      <a:r>
                        <a:rPr lang="en-US" sz="1900"/>
                        <a:t>2.455</a:t>
                      </a:r>
                    </a:p>
                  </a:txBody>
                  <a:tcPr marL="88668" marR="88668" marT="44334" marB="44334"/>
                </a:tc>
                <a:extLst>
                  <a:ext uri="{0D108BD9-81ED-4DB2-BD59-A6C34878D82A}">
                    <a16:rowId xmlns:a16="http://schemas.microsoft.com/office/drawing/2014/main" val="2586442839"/>
                  </a:ext>
                </a:extLst>
              </a:tr>
              <a:tr h="412518">
                <a:tc>
                  <a:txBody>
                    <a:bodyPr/>
                    <a:lstStyle/>
                    <a:p>
                      <a:r>
                        <a:rPr lang="en-US" sz="1900"/>
                        <a:t>Median</a:t>
                      </a:r>
                    </a:p>
                  </a:txBody>
                  <a:tcPr marL="88668" marR="88668" marT="44334" marB="44334"/>
                </a:tc>
                <a:tc>
                  <a:txBody>
                    <a:bodyPr/>
                    <a:lstStyle/>
                    <a:p>
                      <a:r>
                        <a:rPr lang="en-US" sz="1900"/>
                        <a:t>2</a:t>
                      </a:r>
                    </a:p>
                  </a:txBody>
                  <a:tcPr marL="88668" marR="88668" marT="44334" marB="44334"/>
                </a:tc>
                <a:extLst>
                  <a:ext uri="{0D108BD9-81ED-4DB2-BD59-A6C34878D82A}">
                    <a16:rowId xmlns:a16="http://schemas.microsoft.com/office/drawing/2014/main" val="843372247"/>
                  </a:ext>
                </a:extLst>
              </a:tr>
              <a:tr h="412518">
                <a:tc>
                  <a:txBody>
                    <a:bodyPr/>
                    <a:lstStyle/>
                    <a:p>
                      <a:r>
                        <a:rPr lang="en-US" sz="1900"/>
                        <a:t>Mode</a:t>
                      </a:r>
                    </a:p>
                  </a:txBody>
                  <a:tcPr marL="88668" marR="88668" marT="44334" marB="44334"/>
                </a:tc>
                <a:tc>
                  <a:txBody>
                    <a:bodyPr/>
                    <a:lstStyle/>
                    <a:p>
                      <a:r>
                        <a:rPr lang="en-US" sz="1900"/>
                        <a:t>3</a:t>
                      </a:r>
                    </a:p>
                  </a:txBody>
                  <a:tcPr marL="88668" marR="88668" marT="44334" marB="44334"/>
                </a:tc>
                <a:extLst>
                  <a:ext uri="{0D108BD9-81ED-4DB2-BD59-A6C34878D82A}">
                    <a16:rowId xmlns:a16="http://schemas.microsoft.com/office/drawing/2014/main" val="879753858"/>
                  </a:ext>
                </a:extLst>
              </a:tr>
              <a:tr h="412518">
                <a:tc>
                  <a:txBody>
                    <a:bodyPr/>
                    <a:lstStyle/>
                    <a:p>
                      <a:r>
                        <a:rPr lang="en-US" sz="1900"/>
                        <a:t>Std. Deviation</a:t>
                      </a:r>
                    </a:p>
                  </a:txBody>
                  <a:tcPr marL="88668" marR="88668" marT="44334" marB="44334"/>
                </a:tc>
                <a:tc>
                  <a:txBody>
                    <a:bodyPr/>
                    <a:lstStyle/>
                    <a:p>
                      <a:r>
                        <a:rPr lang="en-US" sz="1900"/>
                        <a:t>1.106</a:t>
                      </a:r>
                    </a:p>
                  </a:txBody>
                  <a:tcPr marL="88668" marR="88668" marT="44334" marB="44334"/>
                </a:tc>
                <a:extLst>
                  <a:ext uri="{0D108BD9-81ED-4DB2-BD59-A6C34878D82A}">
                    <a16:rowId xmlns:a16="http://schemas.microsoft.com/office/drawing/2014/main" val="4236612757"/>
                  </a:ext>
                </a:extLst>
              </a:tr>
            </a:tbl>
          </a:graphicData>
        </a:graphic>
      </p:graphicFrame>
    </p:spTree>
    <p:extLst>
      <p:ext uri="{BB962C8B-B14F-4D97-AF65-F5344CB8AC3E}">
        <p14:creationId xmlns:p14="http://schemas.microsoft.com/office/powerpoint/2010/main" val="22708841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DBFC-7CF8-41DB-B608-F948765C6475}"/>
              </a:ext>
            </a:extLst>
          </p:cNvPr>
          <p:cNvSpPr>
            <a:spLocks noGrp="1"/>
          </p:cNvSpPr>
          <p:nvPr>
            <p:ph type="title"/>
          </p:nvPr>
        </p:nvSpPr>
        <p:spPr/>
        <p:txBody>
          <a:bodyPr>
            <a:normAutofit/>
          </a:bodyPr>
          <a:lstStyle/>
          <a:p>
            <a:r>
              <a:rPr lang="en-US" sz="4000" dirty="0"/>
              <a:t>Conclusion</a:t>
            </a:r>
          </a:p>
        </p:txBody>
      </p:sp>
      <p:sp>
        <p:nvSpPr>
          <p:cNvPr id="3" name="Content Placeholder 2">
            <a:extLst>
              <a:ext uri="{FF2B5EF4-FFF2-40B4-BE49-F238E27FC236}">
                <a16:creationId xmlns:a16="http://schemas.microsoft.com/office/drawing/2014/main" id="{0780C6D9-351A-4CBE-96F3-E191FFB9F277}"/>
              </a:ext>
            </a:extLst>
          </p:cNvPr>
          <p:cNvSpPr>
            <a:spLocks noGrp="1"/>
          </p:cNvSpPr>
          <p:nvPr>
            <p:ph idx="1"/>
          </p:nvPr>
        </p:nvSpPr>
        <p:spPr>
          <a:xfrm>
            <a:off x="1097280" y="2049517"/>
            <a:ext cx="10058400" cy="4330262"/>
          </a:xfrm>
        </p:spPr>
        <p:txBody>
          <a:bodyPr vert="horz" lIns="0" tIns="45720" rIns="0" bIns="45720" rtlCol="0" anchor="t">
            <a:normAutofit/>
          </a:bodyPr>
          <a:lstStyle/>
          <a:p>
            <a:pPr>
              <a:lnSpc>
                <a:spcPct val="80000"/>
              </a:lnSpc>
            </a:pPr>
            <a:r>
              <a:rPr lang="en-US" dirty="0"/>
              <a:t> </a:t>
            </a:r>
            <a:endParaRPr lang="en-US" sz="1600" dirty="0"/>
          </a:p>
        </p:txBody>
      </p:sp>
      <p:sp>
        <p:nvSpPr>
          <p:cNvPr id="6" name="Content Placeholder 2">
            <a:extLst>
              <a:ext uri="{FF2B5EF4-FFF2-40B4-BE49-F238E27FC236}">
                <a16:creationId xmlns:a16="http://schemas.microsoft.com/office/drawing/2014/main" id="{A589D8D2-2F1B-4EE5-959F-CBE993D1B992}"/>
              </a:ext>
            </a:extLst>
          </p:cNvPr>
          <p:cNvSpPr txBox="1">
            <a:spLocks/>
          </p:cNvSpPr>
          <p:nvPr/>
        </p:nvSpPr>
        <p:spPr>
          <a:xfrm>
            <a:off x="1097280" y="1982611"/>
            <a:ext cx="9455106" cy="4330262"/>
          </a:xfrm>
          <a:prstGeom prst="rect">
            <a:avLst/>
          </a:prstGeom>
        </p:spPr>
        <p:txBody>
          <a:bodyPr vert="horz" lIns="0" tIns="45720" rIns="0" bIns="45720" rtlCol="0" anchor="t">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1" indent="0">
              <a:lnSpc>
                <a:spcPct val="80000"/>
              </a:lnSpc>
              <a:spcBef>
                <a:spcPts val="1200"/>
              </a:spcBef>
              <a:spcAft>
                <a:spcPts val="200"/>
              </a:spcAft>
              <a:buClr>
                <a:schemeClr val="accent1"/>
              </a:buClr>
              <a:buSzPct val="100000"/>
              <a:buFont typeface="Calibri" pitchFamily="34" charset="0"/>
              <a:buNone/>
            </a:pPr>
            <a:r>
              <a:rPr lang="en-US" sz="1600" dirty="0"/>
              <a:t>Following are the steps we took to develop best fit model to predict customer churn:</a:t>
            </a:r>
          </a:p>
          <a:p>
            <a:pPr marL="274320" lvl="2" indent="-91440">
              <a:lnSpc>
                <a:spcPct val="80000"/>
              </a:lnSpc>
              <a:spcBef>
                <a:spcPts val="1200"/>
              </a:spcBef>
              <a:spcAft>
                <a:spcPts val="200"/>
              </a:spcAft>
              <a:buClr>
                <a:schemeClr val="accent1"/>
              </a:buClr>
              <a:buSzPct val="100000"/>
              <a:buFont typeface="Arial" panose="020B0604020202020204" pitchFamily="34" charset="0"/>
              <a:buChar char="•"/>
            </a:pPr>
            <a:r>
              <a:rPr lang="en-US" sz="1600" dirty="0"/>
              <a:t> EDA – Exploration of relationship across all features (inc. predictor variables and target variable)</a:t>
            </a:r>
          </a:p>
          <a:p>
            <a:pPr marL="274320" lvl="2" indent="-91440">
              <a:lnSpc>
                <a:spcPct val="80000"/>
              </a:lnSpc>
              <a:spcBef>
                <a:spcPts val="1200"/>
              </a:spcBef>
              <a:spcAft>
                <a:spcPts val="200"/>
              </a:spcAft>
              <a:buClr>
                <a:schemeClr val="accent1"/>
              </a:buClr>
              <a:buSzPct val="100000"/>
              <a:buFont typeface="Arial" panose="020B0604020202020204" pitchFamily="34" charset="0"/>
              <a:buChar char="•"/>
            </a:pPr>
            <a:r>
              <a:rPr lang="en-US" sz="1600" dirty="0"/>
              <a:t> Training-Testing of candidate models</a:t>
            </a:r>
          </a:p>
          <a:p>
            <a:pPr marL="274320" lvl="2" indent="-91440">
              <a:lnSpc>
                <a:spcPct val="80000"/>
              </a:lnSpc>
              <a:spcBef>
                <a:spcPts val="1200"/>
              </a:spcBef>
              <a:spcAft>
                <a:spcPts val="200"/>
              </a:spcAft>
              <a:buClr>
                <a:schemeClr val="accent1"/>
              </a:buClr>
              <a:buSzPct val="100000"/>
              <a:buFont typeface="Arial" panose="020B0604020202020204" pitchFamily="34" charset="0"/>
              <a:buChar char="•"/>
            </a:pPr>
            <a:r>
              <a:rPr lang="en-US" sz="1600" dirty="0"/>
              <a:t> Apply Feature Selection Technique</a:t>
            </a:r>
          </a:p>
          <a:p>
            <a:pPr marL="274320" lvl="2" indent="-91440">
              <a:lnSpc>
                <a:spcPct val="80000"/>
              </a:lnSpc>
              <a:spcBef>
                <a:spcPts val="1200"/>
              </a:spcBef>
              <a:spcAft>
                <a:spcPts val="200"/>
              </a:spcAft>
              <a:buClr>
                <a:schemeClr val="accent1"/>
              </a:buClr>
              <a:buSzPct val="100000"/>
              <a:buFont typeface="Arial" panose="020B0604020202020204" pitchFamily="34" charset="0"/>
              <a:buChar char="•"/>
            </a:pPr>
            <a:r>
              <a:rPr lang="en-US" sz="1600" dirty="0"/>
              <a:t> Tune Model Parameter</a:t>
            </a:r>
          </a:p>
          <a:p>
            <a:pPr marL="274320" lvl="2" indent="-91440">
              <a:lnSpc>
                <a:spcPct val="80000"/>
              </a:lnSpc>
              <a:spcBef>
                <a:spcPts val="1200"/>
              </a:spcBef>
              <a:spcAft>
                <a:spcPts val="200"/>
              </a:spcAft>
              <a:buClr>
                <a:schemeClr val="accent1"/>
              </a:buClr>
              <a:buSzPct val="100000"/>
              <a:buFont typeface="Arial" panose="020B0604020202020204" pitchFamily="34" charset="0"/>
              <a:buChar char="•"/>
            </a:pPr>
            <a:r>
              <a:rPr lang="en-US" sz="1600" dirty="0"/>
              <a:t> Compare Performance Metrics i.e. Accuracy and AUC</a:t>
            </a:r>
          </a:p>
          <a:p>
            <a:pPr marL="182880" lvl="2" indent="0">
              <a:lnSpc>
                <a:spcPct val="80000"/>
              </a:lnSpc>
              <a:spcBef>
                <a:spcPts val="1200"/>
              </a:spcBef>
              <a:spcAft>
                <a:spcPts val="200"/>
              </a:spcAft>
              <a:buClr>
                <a:schemeClr val="accent1"/>
              </a:buClr>
              <a:buSzPct val="100000"/>
              <a:buNone/>
            </a:pPr>
            <a:endParaRPr lang="en-US" sz="200" dirty="0"/>
          </a:p>
          <a:p>
            <a:pPr marL="0" lvl="1" indent="0">
              <a:lnSpc>
                <a:spcPct val="80000"/>
              </a:lnSpc>
              <a:spcBef>
                <a:spcPts val="1200"/>
              </a:spcBef>
              <a:spcAft>
                <a:spcPts val="200"/>
              </a:spcAft>
              <a:buClr>
                <a:schemeClr val="accent1"/>
              </a:buClr>
              <a:buSzPct val="100000"/>
              <a:buNone/>
            </a:pPr>
            <a:r>
              <a:rPr lang="en-US" sz="1600" dirty="0"/>
              <a:t>Based on our approach the best model is </a:t>
            </a:r>
            <a:r>
              <a:rPr lang="en-US" sz="1600" b="1" dirty="0"/>
              <a:t>Gradient Boosted </a:t>
            </a:r>
            <a:r>
              <a:rPr lang="en-US" sz="1600" dirty="0"/>
              <a:t>with:</a:t>
            </a:r>
          </a:p>
          <a:p>
            <a:pPr marL="274320" lvl="2" indent="-91440">
              <a:lnSpc>
                <a:spcPct val="80000"/>
              </a:lnSpc>
              <a:spcBef>
                <a:spcPts val="1200"/>
              </a:spcBef>
              <a:spcAft>
                <a:spcPts val="200"/>
              </a:spcAft>
              <a:buClr>
                <a:schemeClr val="accent1"/>
              </a:buClr>
              <a:buSzPct val="100000"/>
              <a:buFont typeface="Arial" panose="020B0604020202020204" pitchFamily="34" charset="0"/>
              <a:buChar char="•"/>
            </a:pPr>
            <a:r>
              <a:rPr lang="en-US" sz="1600" dirty="0"/>
              <a:t> 9 features based on Forward selection technique </a:t>
            </a:r>
          </a:p>
          <a:p>
            <a:pPr marL="274320" lvl="2" indent="-91440">
              <a:lnSpc>
                <a:spcPct val="80000"/>
              </a:lnSpc>
              <a:spcBef>
                <a:spcPts val="1200"/>
              </a:spcBef>
              <a:spcAft>
                <a:spcPts val="200"/>
              </a:spcAft>
              <a:buClr>
                <a:schemeClr val="accent1"/>
              </a:buClr>
              <a:buSzPct val="100000"/>
              <a:buFont typeface="Arial" panose="020B0604020202020204" pitchFamily="34" charset="0"/>
              <a:buChar char="•"/>
            </a:pPr>
            <a:r>
              <a:rPr lang="en-US" sz="1600" dirty="0"/>
              <a:t> Tuned “learning rate” parameter with value of 0.1</a:t>
            </a:r>
          </a:p>
          <a:p>
            <a:pPr marL="274320" lvl="2" indent="-91440">
              <a:lnSpc>
                <a:spcPct val="80000"/>
              </a:lnSpc>
              <a:spcBef>
                <a:spcPts val="1200"/>
              </a:spcBef>
              <a:spcAft>
                <a:spcPts val="200"/>
              </a:spcAft>
              <a:buClr>
                <a:schemeClr val="accent1"/>
              </a:buClr>
              <a:buSzPct val="100000"/>
              <a:buFont typeface="Arial" panose="020B0604020202020204" pitchFamily="34" charset="0"/>
              <a:buChar char="•"/>
            </a:pPr>
            <a:r>
              <a:rPr lang="en-US" sz="1600" dirty="0"/>
              <a:t> Validation Accuracy = 92.73%</a:t>
            </a:r>
          </a:p>
          <a:p>
            <a:pPr marL="274320" lvl="2" indent="-91440">
              <a:lnSpc>
                <a:spcPct val="80000"/>
              </a:lnSpc>
              <a:spcBef>
                <a:spcPts val="1200"/>
              </a:spcBef>
              <a:spcAft>
                <a:spcPts val="200"/>
              </a:spcAft>
              <a:buClr>
                <a:schemeClr val="accent1"/>
              </a:buClr>
              <a:buSzPct val="100000"/>
              <a:buFont typeface="Arial" panose="020B0604020202020204" pitchFamily="34" charset="0"/>
              <a:buChar char="•"/>
            </a:pPr>
            <a:r>
              <a:rPr lang="en-US" sz="1600" dirty="0"/>
              <a:t> Validation AUC = 0.963</a:t>
            </a:r>
          </a:p>
        </p:txBody>
      </p:sp>
      <p:sp>
        <p:nvSpPr>
          <p:cNvPr id="7" name="Footer Placeholder 5">
            <a:extLst>
              <a:ext uri="{FF2B5EF4-FFF2-40B4-BE49-F238E27FC236}">
                <a16:creationId xmlns:a16="http://schemas.microsoft.com/office/drawing/2014/main" id="{72162B01-D39E-4EDB-92AE-91AAC6C17BFD}"/>
              </a:ext>
            </a:extLst>
          </p:cNvPr>
          <p:cNvSpPr>
            <a:spLocks noGrp="1"/>
          </p:cNvSpPr>
          <p:nvPr>
            <p:ph type="ftr" sz="quarter" idx="11"/>
          </p:nvPr>
        </p:nvSpPr>
        <p:spPr>
          <a:xfrm>
            <a:off x="10661331" y="6403122"/>
            <a:ext cx="1189655" cy="411162"/>
          </a:xfrm>
        </p:spPr>
        <p:txBody>
          <a:bodyPr/>
          <a:lstStyle/>
          <a:p>
            <a:r>
              <a:rPr lang="en-US" sz="1600" b="1" cap="none" dirty="0">
                <a:latin typeface="+mj-lt"/>
              </a:rPr>
              <a:t>Madhura</a:t>
            </a:r>
            <a:endParaRPr lang="en-US" sz="1200" b="1" cap="none" dirty="0">
              <a:latin typeface="+mj-lt"/>
            </a:endParaRPr>
          </a:p>
        </p:txBody>
      </p:sp>
    </p:spTree>
    <p:extLst>
      <p:ext uri="{BB962C8B-B14F-4D97-AF65-F5344CB8AC3E}">
        <p14:creationId xmlns:p14="http://schemas.microsoft.com/office/powerpoint/2010/main" val="902019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5A7EDC-5D92-4499-8A68-C33D78E24569}"/>
              </a:ext>
            </a:extLst>
          </p:cNvPr>
          <p:cNvSpPr>
            <a:spLocks noGrp="1"/>
          </p:cNvSpPr>
          <p:nvPr>
            <p:ph type="title"/>
          </p:nvPr>
        </p:nvSpPr>
        <p:spPr/>
        <p:txBody>
          <a:bodyPr/>
          <a:lstStyle/>
          <a:p>
            <a:r>
              <a:rPr lang="en-US" dirty="0"/>
              <a:t>3: Final</a:t>
            </a:r>
          </a:p>
        </p:txBody>
      </p:sp>
    </p:spTree>
    <p:extLst>
      <p:ext uri="{BB962C8B-B14F-4D97-AF65-F5344CB8AC3E}">
        <p14:creationId xmlns:p14="http://schemas.microsoft.com/office/powerpoint/2010/main" val="37111953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253" y="0"/>
            <a:ext cx="12191980" cy="6858000"/>
          </a:xfrm>
          <a:prstGeom prst="rect">
            <a:avLst/>
          </a:prstGeom>
        </p:spPr>
      </p:pic>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358265"/>
          </a:xfrm>
        </p:spPr>
        <p:txBody>
          <a:bodyPr anchor="b">
            <a:normAutofit/>
          </a:bodyPr>
          <a:lstStyle/>
          <a:p>
            <a:br>
              <a:rPr lang="en-US" sz="3200" dirty="0">
                <a:solidFill>
                  <a:schemeClr val="tx1"/>
                </a:solidFill>
              </a:rPr>
            </a:br>
            <a:r>
              <a:rPr lang="en-US" sz="3200" dirty="0">
                <a:solidFill>
                  <a:schemeClr val="tx1"/>
                </a:solidFill>
              </a:rPr>
              <a:t>Module 3</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76090" y="4033778"/>
            <a:ext cx="3205640" cy="1549264"/>
          </a:xfrm>
        </p:spPr>
        <p:txBody>
          <a:bodyPr anchor="t">
            <a:normAutofit fontScale="70000" lnSpcReduction="20000"/>
          </a:bodyPr>
          <a:lstStyle/>
          <a:p>
            <a:pPr>
              <a:lnSpc>
                <a:spcPct val="100000"/>
              </a:lnSpc>
            </a:pPr>
            <a:r>
              <a:rPr lang="en-US" sz="2300" dirty="0"/>
              <a:t>Team 3</a:t>
            </a:r>
          </a:p>
          <a:p>
            <a:pPr>
              <a:lnSpc>
                <a:spcPct val="120000"/>
              </a:lnSpc>
              <a:spcBef>
                <a:spcPts val="600"/>
              </a:spcBef>
            </a:pPr>
            <a:br>
              <a:rPr lang="en-US" sz="1600" cap="none" dirty="0"/>
            </a:br>
            <a:r>
              <a:rPr lang="en-US" sz="1800" cap="none" dirty="0"/>
              <a:t>Madhura Jadhav</a:t>
            </a:r>
            <a:br>
              <a:rPr lang="en-US" sz="1800" cap="none" dirty="0"/>
            </a:br>
            <a:r>
              <a:rPr lang="en-US" sz="1800" cap="none" dirty="0"/>
              <a:t>Yuri Oh</a:t>
            </a:r>
            <a:br>
              <a:rPr lang="en-US" sz="1800" cap="none" dirty="0"/>
            </a:br>
            <a:r>
              <a:rPr lang="en-US" sz="1800" cap="none" dirty="0"/>
              <a:t>Ariful Islam</a:t>
            </a:r>
            <a:br>
              <a:rPr lang="en-US" sz="1800" cap="none" dirty="0"/>
            </a:br>
            <a:r>
              <a:rPr lang="en-US" sz="1800" cap="none" dirty="0"/>
              <a:t>Sunil Kumar</a:t>
            </a:r>
            <a:br>
              <a:rPr lang="en-US" sz="1800" cap="none" dirty="0"/>
            </a:br>
            <a:r>
              <a:rPr lang="en-US" sz="1800" cap="none" dirty="0"/>
              <a:t>Akul Jain</a:t>
            </a:r>
            <a:endParaRPr lang="en-US" sz="1600" cap="none" dirty="0"/>
          </a:p>
        </p:txBody>
      </p:sp>
      <p:sp>
        <p:nvSpPr>
          <p:cNvPr id="5" name="Rectangle 4">
            <a:extLst>
              <a:ext uri="{FF2B5EF4-FFF2-40B4-BE49-F238E27FC236}">
                <a16:creationId xmlns:a16="http://schemas.microsoft.com/office/drawing/2014/main" id="{050C7862-701E-47C2-8638-4D137A58E197}"/>
              </a:ext>
            </a:extLst>
          </p:cNvPr>
          <p:cNvSpPr/>
          <p:nvPr/>
        </p:nvSpPr>
        <p:spPr>
          <a:xfrm>
            <a:off x="7384606" y="6459558"/>
            <a:ext cx="4691925" cy="338554"/>
          </a:xfrm>
          <a:prstGeom prst="rect">
            <a:avLst/>
          </a:prstGeom>
        </p:spPr>
        <p:txBody>
          <a:bodyPr wrap="none">
            <a:spAutoFit/>
          </a:bodyPr>
          <a:lstStyle/>
          <a:p>
            <a:r>
              <a:rPr lang="en-US" sz="1600" dirty="0"/>
              <a:t>IS665: Introduction to Data Mining and Visualization</a:t>
            </a:r>
          </a:p>
        </p:txBody>
      </p:sp>
    </p:spTree>
    <p:extLst>
      <p:ext uri="{BB962C8B-B14F-4D97-AF65-F5344CB8AC3E}">
        <p14:creationId xmlns:p14="http://schemas.microsoft.com/office/powerpoint/2010/main" val="18149307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8A30-E70F-41EE-9CC2-11ECDBC998F6}"/>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23DEE289-2D03-4C41-B780-9C811767DB9C}"/>
              </a:ext>
            </a:extLst>
          </p:cNvPr>
          <p:cNvSpPr>
            <a:spLocks noGrp="1"/>
          </p:cNvSpPr>
          <p:nvPr>
            <p:ph idx="1"/>
          </p:nvPr>
        </p:nvSpPr>
        <p:spPr/>
        <p:txBody>
          <a:bodyPr>
            <a:noAutofit/>
          </a:bodyPr>
          <a:lstStyle/>
          <a:p>
            <a:pPr>
              <a:lnSpc>
                <a:spcPct val="150000"/>
              </a:lnSpc>
              <a:buFont typeface="Arial" panose="020B0604020202020204" pitchFamily="34" charset="0"/>
              <a:buChar char="•"/>
            </a:pPr>
            <a:r>
              <a:rPr lang="en-US" sz="1800" dirty="0"/>
              <a:t> Background Summary</a:t>
            </a:r>
          </a:p>
          <a:p>
            <a:pPr>
              <a:lnSpc>
                <a:spcPct val="150000"/>
              </a:lnSpc>
              <a:buFont typeface="Arial" panose="020B0604020202020204" pitchFamily="34" charset="0"/>
              <a:buChar char="•"/>
            </a:pPr>
            <a:r>
              <a:rPr lang="en-US" sz="1800" dirty="0"/>
              <a:t> RapidMiner Implementation </a:t>
            </a:r>
          </a:p>
          <a:p>
            <a:pPr>
              <a:lnSpc>
                <a:spcPct val="150000"/>
              </a:lnSpc>
              <a:buFont typeface="Arial" panose="020B0604020202020204" pitchFamily="34" charset="0"/>
              <a:buChar char="•"/>
            </a:pPr>
            <a:r>
              <a:rPr lang="en-US" sz="1800" dirty="0"/>
              <a:t> Results with old feature set</a:t>
            </a:r>
          </a:p>
          <a:p>
            <a:pPr>
              <a:lnSpc>
                <a:spcPct val="150000"/>
              </a:lnSpc>
              <a:buFont typeface="Arial" panose="020B0604020202020204" pitchFamily="34" charset="0"/>
              <a:buChar char="•"/>
            </a:pPr>
            <a:r>
              <a:rPr lang="en-US" sz="1800" dirty="0"/>
              <a:t> Model Retraining</a:t>
            </a:r>
          </a:p>
          <a:p>
            <a:pPr>
              <a:lnSpc>
                <a:spcPct val="150000"/>
              </a:lnSpc>
              <a:buFont typeface="Arial" panose="020B0604020202020204" pitchFamily="34" charset="0"/>
              <a:buChar char="•"/>
            </a:pPr>
            <a:r>
              <a:rPr lang="en-US" sz="1800" dirty="0"/>
              <a:t> Results with new feature set</a:t>
            </a:r>
          </a:p>
          <a:p>
            <a:pPr>
              <a:lnSpc>
                <a:spcPct val="150000"/>
              </a:lnSpc>
              <a:buFont typeface="Arial" panose="020B0604020202020204" pitchFamily="34" charset="0"/>
              <a:buChar char="•"/>
            </a:pPr>
            <a:r>
              <a:rPr lang="en-US" sz="1800" dirty="0"/>
              <a:t> Conclusion</a:t>
            </a:r>
          </a:p>
        </p:txBody>
      </p:sp>
      <p:sp>
        <p:nvSpPr>
          <p:cNvPr id="4" name="Footer Placeholder 5">
            <a:extLst>
              <a:ext uri="{FF2B5EF4-FFF2-40B4-BE49-F238E27FC236}">
                <a16:creationId xmlns:a16="http://schemas.microsoft.com/office/drawing/2014/main" id="{05071182-C5D6-4B51-A40B-1A325C3FA274}"/>
              </a:ext>
            </a:extLst>
          </p:cNvPr>
          <p:cNvSpPr>
            <a:spLocks noGrp="1"/>
          </p:cNvSpPr>
          <p:nvPr>
            <p:ph type="ftr" sz="quarter" idx="11"/>
          </p:nvPr>
        </p:nvSpPr>
        <p:spPr>
          <a:xfrm>
            <a:off x="10661332" y="6403122"/>
            <a:ext cx="988696" cy="411162"/>
          </a:xfrm>
        </p:spPr>
        <p:txBody>
          <a:bodyPr/>
          <a:lstStyle/>
          <a:p>
            <a:r>
              <a:rPr lang="en-US" sz="1600" b="1" cap="none" dirty="0">
                <a:latin typeface="+mj-lt"/>
              </a:rPr>
              <a:t>Yuri</a:t>
            </a:r>
            <a:endParaRPr lang="en-US" sz="1200" b="1" cap="none" dirty="0">
              <a:latin typeface="+mj-lt"/>
            </a:endParaRPr>
          </a:p>
        </p:txBody>
      </p:sp>
    </p:spTree>
    <p:extLst>
      <p:ext uri="{BB962C8B-B14F-4D97-AF65-F5344CB8AC3E}">
        <p14:creationId xmlns:p14="http://schemas.microsoft.com/office/powerpoint/2010/main" val="380887389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8A30-E70F-41EE-9CC2-11ECDBC998F6}"/>
              </a:ext>
            </a:extLst>
          </p:cNvPr>
          <p:cNvSpPr>
            <a:spLocks noGrp="1"/>
          </p:cNvSpPr>
          <p:nvPr>
            <p:ph type="title"/>
          </p:nvPr>
        </p:nvSpPr>
        <p:spPr/>
        <p:txBody>
          <a:bodyPr/>
          <a:lstStyle/>
          <a:p>
            <a:r>
              <a:rPr lang="en-US" dirty="0"/>
              <a:t>Background Summary</a:t>
            </a:r>
          </a:p>
        </p:txBody>
      </p:sp>
      <p:sp>
        <p:nvSpPr>
          <p:cNvPr id="4" name="Content Placeholder 2">
            <a:extLst>
              <a:ext uri="{FF2B5EF4-FFF2-40B4-BE49-F238E27FC236}">
                <a16:creationId xmlns:a16="http://schemas.microsoft.com/office/drawing/2014/main" id="{F1A0ECD3-298F-4CB9-931C-98B401C9AA39}"/>
              </a:ext>
            </a:extLst>
          </p:cNvPr>
          <p:cNvSpPr txBox="1">
            <a:spLocks/>
          </p:cNvSpPr>
          <p:nvPr/>
        </p:nvSpPr>
        <p:spPr>
          <a:xfrm>
            <a:off x="1097279" y="4116897"/>
            <a:ext cx="10058399" cy="4330262"/>
          </a:xfrm>
          <a:prstGeom prst="rect">
            <a:avLst/>
          </a:prstGeom>
        </p:spPr>
        <p:txBody>
          <a:bodyPr vert="horz" lIns="0" tIns="45720" rIns="0" bIns="45720" rtlCol="0" anchor="t">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lvl="1" indent="0" algn="l" defTabSz="914400" rtl="0" eaLnBrk="1" fontAlgn="auto" latinLnBrk="0" hangingPunct="1">
              <a:lnSpc>
                <a:spcPct val="80000"/>
              </a:lnSpc>
              <a:spcBef>
                <a:spcPts val="1200"/>
              </a:spcBef>
              <a:spcAft>
                <a:spcPts val="200"/>
              </a:spcAft>
              <a:buClr>
                <a:srgbClr val="EC7016"/>
              </a:buClr>
              <a:buSzPct val="100000"/>
              <a:buFont typeface="Calibri" pitchFamily="34" charset="0"/>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   </a:t>
            </a:r>
            <a:endParaRPr lang="en-US" sz="1600" b="1" dirty="0">
              <a:solidFill>
                <a:prstClr val="black">
                  <a:lumMod val="75000"/>
                  <a:lumOff val="25000"/>
                </a:prstClr>
              </a:solidFill>
              <a:latin typeface="Franklin Gothic Book" panose="020F0502020204030204"/>
            </a:endParaRPr>
          </a:p>
          <a:p>
            <a:pPr marL="0" marR="0" lvl="1" indent="0" algn="l" defTabSz="914400" rtl="0" eaLnBrk="1" fontAlgn="auto" latinLnBrk="0" hangingPunct="1">
              <a:lnSpc>
                <a:spcPct val="80000"/>
              </a:lnSpc>
              <a:spcBef>
                <a:spcPts val="1200"/>
              </a:spcBef>
              <a:spcAft>
                <a:spcPts val="200"/>
              </a:spcAft>
              <a:buClr>
                <a:srgbClr val="EC7016"/>
              </a:buClr>
              <a:buSzPct val="100000"/>
              <a:buFont typeface="Calibri" pitchFamily="34" charset="0"/>
              <a:buNone/>
              <a:tabLst/>
              <a:defRPr/>
            </a:pPr>
            <a:endParaRPr kumimoji="0" lang="en-US" sz="1600" b="1"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endParaRPr>
          </a:p>
        </p:txBody>
      </p:sp>
      <p:sp>
        <p:nvSpPr>
          <p:cNvPr id="5" name="Content Placeholder 2">
            <a:extLst>
              <a:ext uri="{FF2B5EF4-FFF2-40B4-BE49-F238E27FC236}">
                <a16:creationId xmlns:a16="http://schemas.microsoft.com/office/drawing/2014/main" id="{091E64EB-C437-4D43-B53F-803149E42370}"/>
              </a:ext>
            </a:extLst>
          </p:cNvPr>
          <p:cNvSpPr txBox="1">
            <a:spLocks/>
          </p:cNvSpPr>
          <p:nvPr/>
        </p:nvSpPr>
        <p:spPr>
          <a:xfrm>
            <a:off x="1304693" y="2081914"/>
            <a:ext cx="9850985" cy="4330262"/>
          </a:xfrm>
          <a:prstGeom prst="rect">
            <a:avLst/>
          </a:prstGeom>
        </p:spPr>
        <p:txBody>
          <a:bodyPr vert="horz" lIns="0" tIns="45720" rIns="0" bIns="45720" rtlCol="0" anchor="t">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lvl="1" indent="0">
              <a:lnSpc>
                <a:spcPct val="80000"/>
              </a:lnSpc>
              <a:spcBef>
                <a:spcPts val="1200"/>
              </a:spcBef>
              <a:spcAft>
                <a:spcPts val="200"/>
              </a:spcAft>
              <a:buClr>
                <a:srgbClr val="EC7016"/>
              </a:buClr>
              <a:buSzPct val="100000"/>
              <a:buNone/>
              <a:defRPr/>
            </a:pPr>
            <a:r>
              <a:rPr lang="en-US" sz="1600" dirty="0"/>
              <a:t>Based on EDA, Training and Testing Phase, we have recommended </a:t>
            </a:r>
            <a:r>
              <a:rPr lang="en-US" sz="1600" b="1" dirty="0">
                <a:solidFill>
                  <a:prstClr val="black">
                    <a:lumMod val="75000"/>
                    <a:lumOff val="25000"/>
                  </a:prstClr>
                </a:solidFill>
              </a:rPr>
              <a:t>Gradient Boosted Tree </a:t>
            </a:r>
            <a:r>
              <a:rPr lang="en-US" sz="1600" dirty="0">
                <a:solidFill>
                  <a:prstClr val="black">
                    <a:lumMod val="75000"/>
                    <a:lumOff val="25000"/>
                  </a:prstClr>
                </a:solidFill>
              </a:rPr>
              <a:t>model with </a:t>
            </a:r>
            <a:r>
              <a:rPr lang="en-US" sz="1600" dirty="0"/>
              <a:t>following </a:t>
            </a:r>
            <a:br>
              <a:rPr lang="en-US" sz="1600" dirty="0"/>
            </a:br>
            <a:r>
              <a:rPr lang="en-US" sz="1600" dirty="0"/>
              <a:t>9 features to predict customer churn  </a:t>
            </a:r>
            <a:endParaRPr lang="en-US" sz="1600" b="1" dirty="0">
              <a:solidFill>
                <a:prstClr val="black">
                  <a:lumMod val="75000"/>
                  <a:lumOff val="25000"/>
                </a:prstClr>
              </a:solidFill>
              <a:latin typeface="Franklin Gothic Book" panose="020F0502020204030204"/>
            </a:endParaRPr>
          </a:p>
          <a:p>
            <a:pPr marL="0" marR="0" lvl="1" indent="0" algn="l" defTabSz="914400" rtl="0" eaLnBrk="1" fontAlgn="auto" latinLnBrk="0" hangingPunct="1">
              <a:lnSpc>
                <a:spcPct val="80000"/>
              </a:lnSpc>
              <a:spcBef>
                <a:spcPts val="1200"/>
              </a:spcBef>
              <a:spcAft>
                <a:spcPts val="200"/>
              </a:spcAft>
              <a:buClr>
                <a:srgbClr val="EC7016"/>
              </a:buClr>
              <a:buSzPct val="100000"/>
              <a:buFont typeface="Calibri" pitchFamily="34" charset="0"/>
              <a:buNone/>
              <a:tabLst/>
              <a:defRPr/>
            </a:pPr>
            <a:r>
              <a:rPr kumimoji="0" lang="en-US" sz="1600" b="1"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Features: </a:t>
            </a:r>
            <a:endParaRPr lang="en-US" sz="1600" b="1" dirty="0">
              <a:solidFill>
                <a:prstClr val="black">
                  <a:lumMod val="75000"/>
                  <a:lumOff val="25000"/>
                </a:prstClr>
              </a:solidFill>
              <a:latin typeface="Franklin Gothic Book" panose="020F0502020204030204"/>
            </a:endParaRPr>
          </a:p>
          <a:p>
            <a:pPr marL="342900" lvl="1" indent="-342900">
              <a:lnSpc>
                <a:spcPct val="80000"/>
              </a:lnSpc>
              <a:spcBef>
                <a:spcPts val="1200"/>
              </a:spcBef>
              <a:spcAft>
                <a:spcPts val="200"/>
              </a:spcAft>
              <a:buClr>
                <a:srgbClr val="EC7016"/>
              </a:buClr>
              <a:buSzPct val="100000"/>
              <a:buFont typeface="Arial" panose="020B0604020202020204" pitchFamily="34" charset="0"/>
              <a:buChar char="•"/>
              <a:defRPr/>
            </a:pPr>
            <a:r>
              <a:rPr kumimoji="0" lang="en-US" sz="1600" b="0"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Gender</a:t>
            </a:r>
            <a:r>
              <a:rPr lang="en-US" sz="1600" dirty="0">
                <a:solidFill>
                  <a:prstClr val="black">
                    <a:lumMod val="75000"/>
                    <a:lumOff val="25000"/>
                  </a:prstClr>
                </a:solidFill>
                <a:latin typeface="Franklin Gothic Book" panose="020F0502020204030204"/>
              </a:rPr>
              <a:t>, </a:t>
            </a:r>
          </a:p>
          <a:p>
            <a:pPr marL="342900" lvl="1" indent="-342900">
              <a:lnSpc>
                <a:spcPct val="80000"/>
              </a:lnSpc>
              <a:spcBef>
                <a:spcPts val="1200"/>
              </a:spcBef>
              <a:spcAft>
                <a:spcPts val="200"/>
              </a:spcAft>
              <a:buClr>
                <a:srgbClr val="EC7016"/>
              </a:buClr>
              <a:buSzPct val="100000"/>
              <a:buFont typeface="Arial" panose="020B0604020202020204" pitchFamily="34" charset="0"/>
              <a:buChar char="•"/>
              <a:defRPr/>
            </a:pPr>
            <a:r>
              <a:rPr kumimoji="0" lang="en-US" sz="1600" b="0"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Total Relationship Count, </a:t>
            </a:r>
          </a:p>
          <a:p>
            <a:pPr marL="342900" lvl="1" indent="-342900">
              <a:lnSpc>
                <a:spcPct val="80000"/>
              </a:lnSpc>
              <a:spcBef>
                <a:spcPts val="1200"/>
              </a:spcBef>
              <a:spcAft>
                <a:spcPts val="200"/>
              </a:spcAft>
              <a:buClr>
                <a:srgbClr val="EC7016"/>
              </a:buClr>
              <a:buSzPct val="100000"/>
              <a:buFont typeface="Arial" panose="020B0604020202020204" pitchFamily="34" charset="0"/>
              <a:buChar char="•"/>
              <a:defRPr/>
            </a:pPr>
            <a:r>
              <a:rPr kumimoji="0" lang="en-US" sz="1600" b="0"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Months Inactive 12 months, </a:t>
            </a:r>
          </a:p>
          <a:p>
            <a:pPr marL="342900" lvl="1" indent="-342900">
              <a:lnSpc>
                <a:spcPct val="80000"/>
              </a:lnSpc>
              <a:spcBef>
                <a:spcPts val="1200"/>
              </a:spcBef>
              <a:spcAft>
                <a:spcPts val="200"/>
              </a:spcAft>
              <a:buClr>
                <a:srgbClr val="EC7016"/>
              </a:buClr>
              <a:buSzPct val="100000"/>
              <a:buFont typeface="Arial" panose="020B0604020202020204" pitchFamily="34" charset="0"/>
              <a:buChar char="•"/>
              <a:defRPr/>
            </a:pPr>
            <a:r>
              <a:rPr kumimoji="0" lang="en-US" sz="1600" b="0"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Contacts Count 12 mon, </a:t>
            </a:r>
          </a:p>
          <a:p>
            <a:pPr marL="342900" lvl="1" indent="-342900">
              <a:lnSpc>
                <a:spcPct val="80000"/>
              </a:lnSpc>
              <a:spcBef>
                <a:spcPts val="1200"/>
              </a:spcBef>
              <a:spcAft>
                <a:spcPts val="200"/>
              </a:spcAft>
              <a:buClr>
                <a:srgbClr val="EC7016"/>
              </a:buClr>
              <a:buSzPct val="100000"/>
              <a:buFont typeface="Arial" panose="020B0604020202020204" pitchFamily="34" charset="0"/>
              <a:buChar char="•"/>
              <a:defRPr/>
            </a:pPr>
            <a:r>
              <a:rPr kumimoji="0" lang="en-US" sz="1600" b="0"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Credit Limit, </a:t>
            </a:r>
          </a:p>
          <a:p>
            <a:pPr marL="342900" lvl="1" indent="-342900">
              <a:lnSpc>
                <a:spcPct val="80000"/>
              </a:lnSpc>
              <a:spcBef>
                <a:spcPts val="1200"/>
              </a:spcBef>
              <a:spcAft>
                <a:spcPts val="200"/>
              </a:spcAft>
              <a:buClr>
                <a:srgbClr val="EC7016"/>
              </a:buClr>
              <a:buSzPct val="100000"/>
              <a:buFont typeface="Arial" panose="020B0604020202020204" pitchFamily="34" charset="0"/>
              <a:buChar char="•"/>
              <a:defRPr/>
            </a:pPr>
            <a:r>
              <a:rPr kumimoji="0" lang="en-US" sz="1600" b="0"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Total Revolving Bal, </a:t>
            </a:r>
          </a:p>
          <a:p>
            <a:pPr marL="342900" lvl="1" indent="-342900">
              <a:lnSpc>
                <a:spcPct val="80000"/>
              </a:lnSpc>
              <a:spcBef>
                <a:spcPts val="1200"/>
              </a:spcBef>
              <a:spcAft>
                <a:spcPts val="200"/>
              </a:spcAft>
              <a:buClr>
                <a:srgbClr val="EC7016"/>
              </a:buClr>
              <a:buSzPct val="100000"/>
              <a:buFont typeface="Arial" panose="020B0604020202020204" pitchFamily="34" charset="0"/>
              <a:buChar char="•"/>
              <a:defRPr/>
            </a:pPr>
            <a:r>
              <a:rPr kumimoji="0" lang="en-US" sz="1600" b="0"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Total Trans Ct, </a:t>
            </a:r>
          </a:p>
          <a:p>
            <a:pPr marL="342900" lvl="1" indent="-342900">
              <a:lnSpc>
                <a:spcPct val="80000"/>
              </a:lnSpc>
              <a:spcBef>
                <a:spcPts val="1200"/>
              </a:spcBef>
              <a:spcAft>
                <a:spcPts val="200"/>
              </a:spcAft>
              <a:buClr>
                <a:srgbClr val="EC7016"/>
              </a:buClr>
              <a:buSzPct val="100000"/>
              <a:buFont typeface="Arial" panose="020B0604020202020204" pitchFamily="34" charset="0"/>
              <a:buChar char="•"/>
              <a:defRPr/>
            </a:pPr>
            <a:r>
              <a:rPr kumimoji="0" lang="en-US" sz="1600" b="0"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Total Ct Chng Q4 Q1, </a:t>
            </a:r>
          </a:p>
          <a:p>
            <a:pPr marL="342900" lvl="1" indent="-342900">
              <a:lnSpc>
                <a:spcPct val="80000"/>
              </a:lnSpc>
              <a:spcBef>
                <a:spcPts val="1200"/>
              </a:spcBef>
              <a:spcAft>
                <a:spcPts val="200"/>
              </a:spcAft>
              <a:buClr>
                <a:srgbClr val="EC7016"/>
              </a:buClr>
              <a:buSzPct val="100000"/>
              <a:buFont typeface="Arial" panose="020B0604020202020204" pitchFamily="34" charset="0"/>
              <a:buChar char="•"/>
              <a:defRPr/>
            </a:pPr>
            <a:r>
              <a:rPr kumimoji="0" lang="en-US" sz="1600" b="0" i="0" u="none" strike="noStrike" kern="1200" cap="none" spc="0" normalizeH="0" baseline="0" noProof="0" dirty="0">
                <a:ln>
                  <a:noFill/>
                </a:ln>
                <a:solidFill>
                  <a:prstClr val="black">
                    <a:lumMod val="75000"/>
                    <a:lumOff val="25000"/>
                  </a:prstClr>
                </a:solidFill>
                <a:effectLst/>
                <a:uLnTx/>
                <a:uFillTx/>
                <a:latin typeface="Franklin Gothic Book" panose="020F0502020204030204"/>
                <a:ea typeface="+mn-ea"/>
                <a:cs typeface="+mn-cs"/>
              </a:rPr>
              <a:t>Customer Age</a:t>
            </a:r>
          </a:p>
        </p:txBody>
      </p:sp>
      <p:sp>
        <p:nvSpPr>
          <p:cNvPr id="8" name="Footer Placeholder 5">
            <a:extLst>
              <a:ext uri="{FF2B5EF4-FFF2-40B4-BE49-F238E27FC236}">
                <a16:creationId xmlns:a16="http://schemas.microsoft.com/office/drawing/2014/main" id="{7322C166-37FF-431A-A354-36E5B1802A49}"/>
              </a:ext>
            </a:extLst>
          </p:cNvPr>
          <p:cNvSpPr>
            <a:spLocks noGrp="1"/>
          </p:cNvSpPr>
          <p:nvPr>
            <p:ph type="ftr" sz="quarter" idx="11"/>
          </p:nvPr>
        </p:nvSpPr>
        <p:spPr>
          <a:xfrm>
            <a:off x="10661332" y="6403122"/>
            <a:ext cx="988696" cy="411162"/>
          </a:xfrm>
        </p:spPr>
        <p:txBody>
          <a:bodyPr/>
          <a:lstStyle/>
          <a:p>
            <a:r>
              <a:rPr lang="en-US" sz="1600" b="1" cap="none" dirty="0">
                <a:latin typeface="+mj-lt"/>
              </a:rPr>
              <a:t>Yuri</a:t>
            </a:r>
            <a:endParaRPr lang="en-US" sz="1200" b="1" cap="none" dirty="0">
              <a:latin typeface="+mj-lt"/>
            </a:endParaRPr>
          </a:p>
        </p:txBody>
      </p:sp>
      <p:graphicFrame>
        <p:nvGraphicFramePr>
          <p:cNvPr id="7" name="Table 2">
            <a:extLst>
              <a:ext uri="{FF2B5EF4-FFF2-40B4-BE49-F238E27FC236}">
                <a16:creationId xmlns:a16="http://schemas.microsoft.com/office/drawing/2014/main" id="{C17A1FB5-E369-463C-86E8-845493DE9526}"/>
              </a:ext>
            </a:extLst>
          </p:cNvPr>
          <p:cNvGraphicFramePr>
            <a:graphicFrameLocks noGrp="1"/>
          </p:cNvGraphicFramePr>
          <p:nvPr/>
        </p:nvGraphicFramePr>
        <p:xfrm>
          <a:off x="5581141" y="3181212"/>
          <a:ext cx="5124774" cy="1928784"/>
        </p:xfrm>
        <a:graphic>
          <a:graphicData uri="http://schemas.openxmlformats.org/drawingml/2006/table">
            <a:tbl>
              <a:tblPr firstRow="1" bandRow="1">
                <a:tableStyleId>{073A0DAA-6AF3-43AB-8588-CEC1D06C72B9}</a:tableStyleId>
              </a:tblPr>
              <a:tblGrid>
                <a:gridCol w="401922">
                  <a:extLst>
                    <a:ext uri="{9D8B030D-6E8A-4147-A177-3AD203B41FA5}">
                      <a16:colId xmlns:a16="http://schemas.microsoft.com/office/drawing/2014/main" val="3788833054"/>
                    </a:ext>
                  </a:extLst>
                </a:gridCol>
                <a:gridCol w="1070023">
                  <a:extLst>
                    <a:ext uri="{9D8B030D-6E8A-4147-A177-3AD203B41FA5}">
                      <a16:colId xmlns:a16="http://schemas.microsoft.com/office/drawing/2014/main" val="3680461424"/>
                    </a:ext>
                  </a:extLst>
                </a:gridCol>
                <a:gridCol w="1747516">
                  <a:extLst>
                    <a:ext uri="{9D8B030D-6E8A-4147-A177-3AD203B41FA5}">
                      <a16:colId xmlns:a16="http://schemas.microsoft.com/office/drawing/2014/main" val="2410247396"/>
                    </a:ext>
                  </a:extLst>
                </a:gridCol>
                <a:gridCol w="1905313">
                  <a:extLst>
                    <a:ext uri="{9D8B030D-6E8A-4147-A177-3AD203B41FA5}">
                      <a16:colId xmlns:a16="http://schemas.microsoft.com/office/drawing/2014/main" val="2250621637"/>
                    </a:ext>
                  </a:extLst>
                </a:gridCol>
              </a:tblGrid>
              <a:tr h="482196">
                <a:tc rowSpan="4">
                  <a:txBody>
                    <a:bodyPr/>
                    <a:lstStyle/>
                    <a:p>
                      <a:pPr algn="ctr"/>
                      <a:r>
                        <a:rPr lang="en-US" sz="1600" dirty="0"/>
                        <a:t>Performance Metric</a:t>
                      </a:r>
                    </a:p>
                  </a:txBody>
                  <a:tcPr marL="79369" marR="79369" marT="39684" marB="39684" vert="vert270" anchor="ctr"/>
                </a:tc>
                <a:tc>
                  <a:txBody>
                    <a:bodyPr/>
                    <a:lstStyle/>
                    <a:p>
                      <a:endParaRPr lang="en-US" sz="1600" dirty="0"/>
                    </a:p>
                  </a:txBody>
                  <a:tcPr marL="68405" marR="68405" marT="34203" marB="34203"/>
                </a:tc>
                <a:tc gridSpan="2">
                  <a:txBody>
                    <a:bodyPr/>
                    <a:lstStyle/>
                    <a:p>
                      <a:pPr algn="ctr"/>
                      <a:r>
                        <a:rPr lang="en-US" sz="1600" dirty="0"/>
                        <a:t>Gradient Boosted Tuned</a:t>
                      </a:r>
                    </a:p>
                  </a:txBody>
                  <a:tcPr marL="87471" marR="87471" marT="43736" marB="43736" anchor="ctr"/>
                </a:tc>
                <a:tc hMerge="1">
                  <a:txBody>
                    <a:bodyPr/>
                    <a:lstStyle/>
                    <a:p>
                      <a:endParaRPr lang="en-US" sz="2000" dirty="0"/>
                    </a:p>
                  </a:txBody>
                  <a:tcPr marL="100775" marR="100775" marT="50388" marB="50388"/>
                </a:tc>
                <a:extLst>
                  <a:ext uri="{0D108BD9-81ED-4DB2-BD59-A6C34878D82A}">
                    <a16:rowId xmlns:a16="http://schemas.microsoft.com/office/drawing/2014/main" val="2078611825"/>
                  </a:ext>
                </a:extLst>
              </a:tr>
              <a:tr h="482196">
                <a:tc vMerge="1">
                  <a:txBody>
                    <a:bodyPr/>
                    <a:lstStyle/>
                    <a:p>
                      <a:pPr algn="ctr"/>
                      <a:endParaRPr lang="en-US" sz="2000" dirty="0"/>
                    </a:p>
                  </a:txBody>
                  <a:tcPr marL="87403" marR="87403" marT="43701" marB="43701" vert="vert270" anchor="ctr"/>
                </a:tc>
                <a:tc>
                  <a:txBody>
                    <a:bodyPr/>
                    <a:lstStyle/>
                    <a:p>
                      <a:endParaRPr lang="en-US" sz="1600" b="1" dirty="0"/>
                    </a:p>
                  </a:txBody>
                  <a:tcPr marL="68405" marR="68405" marT="34203" marB="34203" anchor="ctr">
                    <a:solidFill>
                      <a:schemeClr val="bg1">
                        <a:lumMod val="50000"/>
                      </a:schemeClr>
                    </a:solidFill>
                  </a:tcPr>
                </a:tc>
                <a:tc>
                  <a:txBody>
                    <a:bodyPr/>
                    <a:lstStyle/>
                    <a:p>
                      <a:pPr algn="ctr"/>
                      <a:r>
                        <a:rPr lang="en-US" sz="1600" b="1" dirty="0"/>
                        <a:t>Training Testing</a:t>
                      </a:r>
                    </a:p>
                  </a:txBody>
                  <a:tcPr marL="68405" marR="68405" marT="34203" marB="34203" anchor="ctr">
                    <a:solidFill>
                      <a:schemeClr val="bg1">
                        <a:lumMod val="50000"/>
                      </a:schemeClr>
                    </a:solidFill>
                  </a:tcPr>
                </a:tc>
                <a:tc>
                  <a:txBody>
                    <a:bodyPr/>
                    <a:lstStyle/>
                    <a:p>
                      <a:pPr algn="ctr"/>
                      <a:r>
                        <a:rPr lang="en-US" sz="1600" b="1" dirty="0"/>
                        <a:t>Validation</a:t>
                      </a:r>
                    </a:p>
                  </a:txBody>
                  <a:tcPr marL="68405" marR="68405" marT="34203" marB="34203" anchor="ctr">
                    <a:solidFill>
                      <a:schemeClr val="bg1">
                        <a:lumMod val="50000"/>
                      </a:schemeClr>
                    </a:solidFill>
                  </a:tcPr>
                </a:tc>
                <a:extLst>
                  <a:ext uri="{0D108BD9-81ED-4DB2-BD59-A6C34878D82A}">
                    <a16:rowId xmlns:a16="http://schemas.microsoft.com/office/drawing/2014/main" val="3566347716"/>
                  </a:ext>
                </a:extLst>
              </a:tr>
              <a:tr h="482196">
                <a:tc vMerge="1">
                  <a:txBody>
                    <a:bodyPr/>
                    <a:lstStyle/>
                    <a:p>
                      <a:endParaRPr lang="en-US" dirty="0"/>
                    </a:p>
                  </a:txBody>
                  <a:tcPr/>
                </a:tc>
                <a:tc>
                  <a:txBody>
                    <a:bodyPr/>
                    <a:lstStyle/>
                    <a:p>
                      <a:r>
                        <a:rPr lang="en-US" sz="1600" b="1" dirty="0"/>
                        <a:t>Accuracy</a:t>
                      </a:r>
                    </a:p>
                  </a:txBody>
                  <a:tcPr marL="68405" marR="68405" marT="34203" marB="34203" anchor="ctr">
                    <a:solidFill>
                      <a:schemeClr val="bg1">
                        <a:lumMod val="50000"/>
                      </a:schemeClr>
                    </a:solidFill>
                  </a:tcPr>
                </a:tc>
                <a:tc>
                  <a:txBody>
                    <a:bodyPr/>
                    <a:lstStyle/>
                    <a:p>
                      <a:pPr algn="ctr"/>
                      <a:r>
                        <a:rPr lang="en-US" sz="1600" b="0" dirty="0"/>
                        <a:t>93.01%</a:t>
                      </a:r>
                    </a:p>
                  </a:txBody>
                  <a:tcPr marL="68405" marR="68405" marT="34203" marB="34203"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92.73%</a:t>
                      </a:r>
                    </a:p>
                  </a:txBody>
                  <a:tcPr marL="68405" marR="68405" marT="34203" marB="34203" anchor="ctr"/>
                </a:tc>
                <a:extLst>
                  <a:ext uri="{0D108BD9-81ED-4DB2-BD59-A6C34878D82A}">
                    <a16:rowId xmlns:a16="http://schemas.microsoft.com/office/drawing/2014/main" val="3275111701"/>
                  </a:ext>
                </a:extLst>
              </a:tr>
              <a:tr h="482196">
                <a:tc vMerge="1">
                  <a:txBody>
                    <a:bodyPr/>
                    <a:lstStyle/>
                    <a:p>
                      <a:endParaRPr lang="en-US" dirty="0"/>
                    </a:p>
                  </a:txBody>
                  <a:tcPr/>
                </a:tc>
                <a:tc>
                  <a:txBody>
                    <a:bodyPr/>
                    <a:lstStyle/>
                    <a:p>
                      <a:r>
                        <a:rPr lang="en-US" sz="1600" b="1" dirty="0"/>
                        <a:t>AUC</a:t>
                      </a:r>
                    </a:p>
                  </a:txBody>
                  <a:tcPr marL="68405" marR="68405" marT="34203" marB="34203" anchor="ctr">
                    <a:solidFill>
                      <a:schemeClr val="bg1">
                        <a:lumMod val="50000"/>
                      </a:schemeClr>
                    </a:solidFill>
                  </a:tcPr>
                </a:tc>
                <a:tc>
                  <a:txBody>
                    <a:bodyPr/>
                    <a:lstStyle/>
                    <a:p>
                      <a:pPr algn="ctr"/>
                      <a:r>
                        <a:rPr lang="en-US" sz="1600" b="0" dirty="0"/>
                        <a:t>0.960</a:t>
                      </a:r>
                    </a:p>
                  </a:txBody>
                  <a:tcPr marL="68405" marR="68405" marT="34203" marB="34203"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0.963</a:t>
                      </a:r>
                    </a:p>
                  </a:txBody>
                  <a:tcPr marL="68405" marR="68405" marT="34203" marB="34203" anchor="ctr"/>
                </a:tc>
                <a:extLst>
                  <a:ext uri="{0D108BD9-81ED-4DB2-BD59-A6C34878D82A}">
                    <a16:rowId xmlns:a16="http://schemas.microsoft.com/office/drawing/2014/main" val="1918747820"/>
                  </a:ext>
                </a:extLst>
              </a:tr>
            </a:tbl>
          </a:graphicData>
        </a:graphic>
      </p:graphicFrame>
    </p:spTree>
    <p:extLst>
      <p:ext uri="{BB962C8B-B14F-4D97-AF65-F5344CB8AC3E}">
        <p14:creationId xmlns:p14="http://schemas.microsoft.com/office/powerpoint/2010/main" val="5481711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5700718-5FAD-42A2-95BA-D75D23FD220F}"/>
              </a:ext>
            </a:extLst>
          </p:cNvPr>
          <p:cNvSpPr>
            <a:spLocks noGrp="1"/>
          </p:cNvSpPr>
          <p:nvPr>
            <p:ph type="title" idx="4294967295"/>
          </p:nvPr>
        </p:nvSpPr>
        <p:spPr>
          <a:xfrm>
            <a:off x="0" y="0"/>
            <a:ext cx="1270000" cy="6858000"/>
          </a:xfrm>
        </p:spPr>
        <p:txBody>
          <a:bodyPr vert="vert270">
            <a:noAutofit/>
          </a:bodyPr>
          <a:lstStyle/>
          <a:p>
            <a:pPr algn="ctr"/>
            <a:r>
              <a:rPr lang="en-US" sz="4000" dirty="0"/>
              <a:t>RapidMiner Implementation</a:t>
            </a:r>
            <a:endParaRPr lang="en-US" sz="1100" dirty="0"/>
          </a:p>
        </p:txBody>
      </p:sp>
      <p:sp>
        <p:nvSpPr>
          <p:cNvPr id="7" name="Footer Placeholder 5">
            <a:extLst>
              <a:ext uri="{FF2B5EF4-FFF2-40B4-BE49-F238E27FC236}">
                <a16:creationId xmlns:a16="http://schemas.microsoft.com/office/drawing/2014/main" id="{58100216-4C97-4B72-8DDC-AF19BABED693}"/>
              </a:ext>
            </a:extLst>
          </p:cNvPr>
          <p:cNvSpPr>
            <a:spLocks noGrp="1"/>
          </p:cNvSpPr>
          <p:nvPr>
            <p:ph type="ftr" sz="quarter" idx="11"/>
          </p:nvPr>
        </p:nvSpPr>
        <p:spPr>
          <a:xfrm>
            <a:off x="10661332" y="6403122"/>
            <a:ext cx="1117226" cy="411162"/>
          </a:xfrm>
        </p:spPr>
        <p:txBody>
          <a:bodyPr/>
          <a:lstStyle/>
          <a:p>
            <a:r>
              <a:rPr lang="en-US" sz="1600" b="1" cap="none" dirty="0">
                <a:latin typeface="+mj-lt"/>
              </a:rPr>
              <a:t>Ariful</a:t>
            </a:r>
            <a:endParaRPr lang="en-US" sz="1200" b="1" cap="none" dirty="0">
              <a:latin typeface="+mj-lt"/>
            </a:endParaRPr>
          </a:p>
        </p:txBody>
      </p:sp>
      <p:pic>
        <p:nvPicPr>
          <p:cNvPr id="2" name="Picture 1">
            <a:extLst>
              <a:ext uri="{FF2B5EF4-FFF2-40B4-BE49-F238E27FC236}">
                <a16:creationId xmlns:a16="http://schemas.microsoft.com/office/drawing/2014/main" id="{60740F4B-4466-4F74-8DB4-23D790684BC4}"/>
              </a:ext>
            </a:extLst>
          </p:cNvPr>
          <p:cNvPicPr>
            <a:picLocks noChangeAspect="1"/>
          </p:cNvPicPr>
          <p:nvPr/>
        </p:nvPicPr>
        <p:blipFill rotWithShape="1">
          <a:blip r:embed="rId2"/>
          <a:srcRect l="-1" t="1674" r="785"/>
          <a:stretch/>
        </p:blipFill>
        <p:spPr>
          <a:xfrm>
            <a:off x="1597088" y="1544464"/>
            <a:ext cx="10181470" cy="3769071"/>
          </a:xfrm>
          <a:prstGeom prst="rect">
            <a:avLst/>
          </a:prstGeom>
          <a:ln>
            <a:solidFill>
              <a:srgbClr val="F6A21D"/>
            </a:solidFill>
          </a:ln>
        </p:spPr>
      </p:pic>
    </p:spTree>
    <p:extLst>
      <p:ext uri="{BB962C8B-B14F-4D97-AF65-F5344CB8AC3E}">
        <p14:creationId xmlns:p14="http://schemas.microsoft.com/office/powerpoint/2010/main" val="16329203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5700718-5FAD-42A2-95BA-D75D23FD220F}"/>
              </a:ext>
            </a:extLst>
          </p:cNvPr>
          <p:cNvSpPr>
            <a:spLocks noGrp="1"/>
          </p:cNvSpPr>
          <p:nvPr>
            <p:ph type="title" idx="4294967295"/>
          </p:nvPr>
        </p:nvSpPr>
        <p:spPr>
          <a:xfrm>
            <a:off x="0" y="0"/>
            <a:ext cx="1270000" cy="6403121"/>
          </a:xfrm>
        </p:spPr>
        <p:txBody>
          <a:bodyPr vert="vert270">
            <a:normAutofit fontScale="90000"/>
          </a:bodyPr>
          <a:lstStyle/>
          <a:p>
            <a:pPr algn="ctr"/>
            <a:r>
              <a:rPr lang="en-US" dirty="0"/>
              <a:t>Results with revisited </a:t>
            </a:r>
            <a:br>
              <a:rPr lang="en-US" dirty="0"/>
            </a:br>
            <a:r>
              <a:rPr lang="en-US" dirty="0"/>
              <a:t>Feature Set</a:t>
            </a:r>
            <a:endParaRPr lang="en-US" sz="1300" dirty="0"/>
          </a:p>
        </p:txBody>
      </p:sp>
      <p:sp>
        <p:nvSpPr>
          <p:cNvPr id="7" name="Footer Placeholder 5">
            <a:extLst>
              <a:ext uri="{FF2B5EF4-FFF2-40B4-BE49-F238E27FC236}">
                <a16:creationId xmlns:a16="http://schemas.microsoft.com/office/drawing/2014/main" id="{58100216-4C97-4B72-8DDC-AF19BABED693}"/>
              </a:ext>
            </a:extLst>
          </p:cNvPr>
          <p:cNvSpPr>
            <a:spLocks noGrp="1"/>
          </p:cNvSpPr>
          <p:nvPr>
            <p:ph type="ftr" sz="quarter" idx="11"/>
          </p:nvPr>
        </p:nvSpPr>
        <p:spPr>
          <a:xfrm>
            <a:off x="10661332" y="6403122"/>
            <a:ext cx="1117226" cy="411162"/>
          </a:xfrm>
        </p:spPr>
        <p:txBody>
          <a:bodyPr/>
          <a:lstStyle/>
          <a:p>
            <a:r>
              <a:rPr lang="en-US" sz="1600" b="1" cap="none" dirty="0">
                <a:latin typeface="+mj-lt"/>
              </a:rPr>
              <a:t>Ariful</a:t>
            </a:r>
            <a:endParaRPr lang="en-US" sz="1200" b="1" cap="none" dirty="0">
              <a:latin typeface="+mj-lt"/>
            </a:endParaRPr>
          </a:p>
        </p:txBody>
      </p:sp>
      <p:pic>
        <p:nvPicPr>
          <p:cNvPr id="3" name="Picture 2">
            <a:extLst>
              <a:ext uri="{FF2B5EF4-FFF2-40B4-BE49-F238E27FC236}">
                <a16:creationId xmlns:a16="http://schemas.microsoft.com/office/drawing/2014/main" id="{E3A00864-D01A-4893-B610-8A96124C5108}"/>
              </a:ext>
            </a:extLst>
          </p:cNvPr>
          <p:cNvPicPr>
            <a:picLocks noChangeAspect="1"/>
          </p:cNvPicPr>
          <p:nvPr/>
        </p:nvPicPr>
        <p:blipFill>
          <a:blip r:embed="rId2"/>
          <a:stretch>
            <a:fillRect/>
          </a:stretch>
        </p:blipFill>
        <p:spPr>
          <a:xfrm>
            <a:off x="1527528" y="596589"/>
            <a:ext cx="6608583" cy="5209941"/>
          </a:xfrm>
          <a:prstGeom prst="rect">
            <a:avLst/>
          </a:prstGeom>
        </p:spPr>
      </p:pic>
      <p:sp>
        <p:nvSpPr>
          <p:cNvPr id="2" name="TextBox 1">
            <a:extLst>
              <a:ext uri="{FF2B5EF4-FFF2-40B4-BE49-F238E27FC236}">
                <a16:creationId xmlns:a16="http://schemas.microsoft.com/office/drawing/2014/main" id="{09FC9D48-CA94-4400-A8DC-9CB1F174AA4D}"/>
              </a:ext>
            </a:extLst>
          </p:cNvPr>
          <p:cNvSpPr txBox="1"/>
          <p:nvPr/>
        </p:nvSpPr>
        <p:spPr>
          <a:xfrm>
            <a:off x="8393639" y="2621284"/>
            <a:ext cx="3384919" cy="923330"/>
          </a:xfrm>
          <a:prstGeom prst="rect">
            <a:avLst/>
          </a:prstGeom>
          <a:noFill/>
        </p:spPr>
        <p:txBody>
          <a:bodyPr wrap="square" rtlCol="0">
            <a:spAutoFit/>
          </a:bodyPr>
          <a:lstStyle/>
          <a:p>
            <a:r>
              <a:rPr lang="en-US" b="1" dirty="0"/>
              <a:t>11:1 </a:t>
            </a:r>
            <a:br>
              <a:rPr lang="en-US" b="1" dirty="0"/>
            </a:br>
            <a:r>
              <a:rPr lang="en-US" b="1" dirty="0"/>
              <a:t>Existing Vs. Attrited proportion</a:t>
            </a:r>
            <a:r>
              <a:rPr lang="en-US" dirty="0"/>
              <a:t> </a:t>
            </a:r>
            <a:br>
              <a:rPr lang="en-US" dirty="0"/>
            </a:br>
            <a:r>
              <a:rPr lang="en-US" dirty="0"/>
              <a:t>for the model with old feature set</a:t>
            </a:r>
          </a:p>
        </p:txBody>
      </p:sp>
    </p:spTree>
    <p:extLst>
      <p:ext uri="{BB962C8B-B14F-4D97-AF65-F5344CB8AC3E}">
        <p14:creationId xmlns:p14="http://schemas.microsoft.com/office/powerpoint/2010/main" val="2925848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5700718-5FAD-42A2-95BA-D75D23FD220F}"/>
              </a:ext>
            </a:extLst>
          </p:cNvPr>
          <p:cNvSpPr>
            <a:spLocks noGrp="1"/>
          </p:cNvSpPr>
          <p:nvPr>
            <p:ph type="title" idx="4294967295"/>
          </p:nvPr>
        </p:nvSpPr>
        <p:spPr>
          <a:xfrm>
            <a:off x="0" y="0"/>
            <a:ext cx="1270000" cy="6403121"/>
          </a:xfrm>
        </p:spPr>
        <p:txBody>
          <a:bodyPr vert="vert270">
            <a:normAutofit/>
          </a:bodyPr>
          <a:lstStyle/>
          <a:p>
            <a:pPr algn="ctr"/>
            <a:r>
              <a:rPr lang="en-US" dirty="0"/>
              <a:t>Revisit</a:t>
            </a:r>
            <a:endParaRPr lang="en-US" sz="1300" dirty="0"/>
          </a:p>
        </p:txBody>
      </p:sp>
      <p:sp>
        <p:nvSpPr>
          <p:cNvPr id="7" name="Footer Placeholder 5">
            <a:extLst>
              <a:ext uri="{FF2B5EF4-FFF2-40B4-BE49-F238E27FC236}">
                <a16:creationId xmlns:a16="http://schemas.microsoft.com/office/drawing/2014/main" id="{58100216-4C97-4B72-8DDC-AF19BABED693}"/>
              </a:ext>
            </a:extLst>
          </p:cNvPr>
          <p:cNvSpPr>
            <a:spLocks noGrp="1"/>
          </p:cNvSpPr>
          <p:nvPr>
            <p:ph type="ftr" sz="quarter" idx="11"/>
          </p:nvPr>
        </p:nvSpPr>
        <p:spPr>
          <a:xfrm>
            <a:off x="10661332" y="6403122"/>
            <a:ext cx="1117226" cy="411162"/>
          </a:xfrm>
        </p:spPr>
        <p:txBody>
          <a:bodyPr/>
          <a:lstStyle/>
          <a:p>
            <a:r>
              <a:rPr lang="en-US" sz="1600" b="1" cap="none" dirty="0">
                <a:latin typeface="+mj-lt"/>
              </a:rPr>
              <a:t>Madhura</a:t>
            </a:r>
            <a:endParaRPr lang="en-US" sz="1200" b="1" cap="none" dirty="0">
              <a:latin typeface="+mj-lt"/>
            </a:endParaRPr>
          </a:p>
        </p:txBody>
      </p:sp>
      <p:sp>
        <p:nvSpPr>
          <p:cNvPr id="5" name="TextBox 4">
            <a:extLst>
              <a:ext uri="{FF2B5EF4-FFF2-40B4-BE49-F238E27FC236}">
                <a16:creationId xmlns:a16="http://schemas.microsoft.com/office/drawing/2014/main" id="{E3224CE9-FF26-454D-83E6-6943C04A52E6}"/>
              </a:ext>
            </a:extLst>
          </p:cNvPr>
          <p:cNvSpPr txBox="1"/>
          <p:nvPr/>
        </p:nvSpPr>
        <p:spPr>
          <a:xfrm>
            <a:off x="1612826" y="915235"/>
            <a:ext cx="9705662" cy="4196533"/>
          </a:xfrm>
          <a:prstGeom prst="rect">
            <a:avLst/>
          </a:prstGeom>
          <a:noFill/>
        </p:spPr>
        <p:txBody>
          <a:bodyPr wrap="square" rtlCol="0">
            <a:spAutoFit/>
          </a:bodyPr>
          <a:lstStyle/>
          <a:p>
            <a:pPr>
              <a:lnSpc>
                <a:spcPct val="150000"/>
              </a:lnSpc>
            </a:pPr>
            <a:r>
              <a:rPr lang="en-US" b="1" dirty="0"/>
              <a:t>Model Revisit: </a:t>
            </a:r>
          </a:p>
          <a:p>
            <a:pPr marL="285750" indent="-285750">
              <a:lnSpc>
                <a:spcPct val="150000"/>
              </a:lnSpc>
              <a:buFontTx/>
              <a:buChar char="-"/>
            </a:pPr>
            <a:r>
              <a:rPr lang="en-US" dirty="0"/>
              <a:t>Revisited other 4 models: Decision Tree, Deep Learning, Logistic Regression and Naïve Bayes </a:t>
            </a:r>
          </a:p>
          <a:p>
            <a:pPr marL="285750" indent="-285750">
              <a:lnSpc>
                <a:spcPct val="150000"/>
              </a:lnSpc>
              <a:buFontTx/>
              <a:buChar char="-"/>
            </a:pPr>
            <a:r>
              <a:rPr lang="en-US" dirty="0"/>
              <a:t>Above 4 of them showed 12:0 Existing Vs. Attrited proportion for the same features</a:t>
            </a:r>
          </a:p>
          <a:p>
            <a:pPr marL="285750" indent="-285750">
              <a:lnSpc>
                <a:spcPct val="150000"/>
              </a:lnSpc>
              <a:buFontTx/>
              <a:buChar char="-"/>
            </a:pPr>
            <a:r>
              <a:rPr lang="en-US" dirty="0"/>
              <a:t>Gradient Boosted Model gave 11:1 Existing Vs. Attrited proportion</a:t>
            </a:r>
          </a:p>
          <a:p>
            <a:pPr marL="285750" indent="-285750">
              <a:lnSpc>
                <a:spcPct val="150000"/>
              </a:lnSpc>
              <a:buFontTx/>
              <a:buChar char="-"/>
            </a:pPr>
            <a:endParaRPr lang="en-US" dirty="0"/>
          </a:p>
          <a:p>
            <a:pPr>
              <a:lnSpc>
                <a:spcPct val="150000"/>
              </a:lnSpc>
            </a:pPr>
            <a:r>
              <a:rPr lang="en-US" b="1" dirty="0"/>
              <a:t>Feature Revisit (Model Retraining):</a:t>
            </a:r>
          </a:p>
          <a:p>
            <a:pPr marL="285750" indent="-285750">
              <a:lnSpc>
                <a:spcPct val="150000"/>
              </a:lnSpc>
              <a:buFontTx/>
              <a:buChar char="-"/>
            </a:pPr>
            <a:r>
              <a:rPr lang="en-US" dirty="0"/>
              <a:t>Manual application of forward selection to supplement old feature set</a:t>
            </a:r>
          </a:p>
          <a:p>
            <a:pPr marL="285750" indent="-285750">
              <a:lnSpc>
                <a:spcPct val="150000"/>
              </a:lnSpc>
              <a:buFontTx/>
              <a:buChar char="-"/>
            </a:pPr>
            <a:r>
              <a:rPr lang="en-US" dirty="0"/>
              <a:t>Recursively appended 1 feature to the existing 9 features, at a time, to observe improvements to the model performance </a:t>
            </a:r>
          </a:p>
          <a:p>
            <a:pPr marL="285750" indent="-285750">
              <a:lnSpc>
                <a:spcPct val="150000"/>
              </a:lnSpc>
              <a:buFontTx/>
              <a:buChar char="-"/>
            </a:pPr>
            <a:r>
              <a:rPr lang="en-US" dirty="0"/>
              <a:t>Addition of feature “</a:t>
            </a:r>
            <a:r>
              <a:rPr lang="en-US" i="1" dirty="0"/>
              <a:t>Total Trans Amt</a:t>
            </a:r>
            <a:r>
              <a:rPr lang="en-US" dirty="0"/>
              <a:t>” showcased significant improvement in the result</a:t>
            </a:r>
          </a:p>
        </p:txBody>
      </p:sp>
    </p:spTree>
    <p:extLst>
      <p:ext uri="{BB962C8B-B14F-4D97-AF65-F5344CB8AC3E}">
        <p14:creationId xmlns:p14="http://schemas.microsoft.com/office/powerpoint/2010/main" val="556836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5700718-5FAD-42A2-95BA-D75D23FD220F}"/>
              </a:ext>
            </a:extLst>
          </p:cNvPr>
          <p:cNvSpPr>
            <a:spLocks noGrp="1"/>
          </p:cNvSpPr>
          <p:nvPr>
            <p:ph type="title" idx="4294967295"/>
          </p:nvPr>
        </p:nvSpPr>
        <p:spPr>
          <a:xfrm>
            <a:off x="0" y="0"/>
            <a:ext cx="1270000" cy="6403121"/>
          </a:xfrm>
        </p:spPr>
        <p:txBody>
          <a:bodyPr vert="vert270">
            <a:normAutofit/>
          </a:bodyPr>
          <a:lstStyle/>
          <a:p>
            <a:pPr algn="ctr"/>
            <a:r>
              <a:rPr lang="en-US" dirty="0"/>
              <a:t>Model Retraining</a:t>
            </a:r>
            <a:endParaRPr lang="en-US" sz="1300" dirty="0"/>
          </a:p>
        </p:txBody>
      </p:sp>
      <p:sp>
        <p:nvSpPr>
          <p:cNvPr id="7" name="Footer Placeholder 5">
            <a:extLst>
              <a:ext uri="{FF2B5EF4-FFF2-40B4-BE49-F238E27FC236}">
                <a16:creationId xmlns:a16="http://schemas.microsoft.com/office/drawing/2014/main" id="{58100216-4C97-4B72-8DDC-AF19BABED693}"/>
              </a:ext>
            </a:extLst>
          </p:cNvPr>
          <p:cNvSpPr>
            <a:spLocks noGrp="1"/>
          </p:cNvSpPr>
          <p:nvPr>
            <p:ph type="ftr" sz="quarter" idx="11"/>
          </p:nvPr>
        </p:nvSpPr>
        <p:spPr>
          <a:xfrm>
            <a:off x="10661332" y="6403122"/>
            <a:ext cx="1117226" cy="411162"/>
          </a:xfrm>
        </p:spPr>
        <p:txBody>
          <a:bodyPr/>
          <a:lstStyle/>
          <a:p>
            <a:r>
              <a:rPr lang="en-US" sz="1600" b="1" cap="none" dirty="0">
                <a:latin typeface="+mj-lt"/>
              </a:rPr>
              <a:t>Madhura</a:t>
            </a:r>
            <a:endParaRPr lang="en-US" sz="1200" b="1" cap="none" dirty="0">
              <a:latin typeface="+mj-lt"/>
            </a:endParaRPr>
          </a:p>
        </p:txBody>
      </p:sp>
      <p:pic>
        <p:nvPicPr>
          <p:cNvPr id="6" name="Picture 5">
            <a:extLst>
              <a:ext uri="{FF2B5EF4-FFF2-40B4-BE49-F238E27FC236}">
                <a16:creationId xmlns:a16="http://schemas.microsoft.com/office/drawing/2014/main" id="{4E1A5EE5-8490-407C-BDD8-E32F9CBED563}"/>
              </a:ext>
            </a:extLst>
          </p:cNvPr>
          <p:cNvPicPr>
            <a:picLocks noChangeAspect="1"/>
          </p:cNvPicPr>
          <p:nvPr/>
        </p:nvPicPr>
        <p:blipFill>
          <a:blip r:embed="rId2"/>
          <a:stretch>
            <a:fillRect/>
          </a:stretch>
        </p:blipFill>
        <p:spPr>
          <a:xfrm>
            <a:off x="2186691" y="148426"/>
            <a:ext cx="9033254" cy="2516653"/>
          </a:xfrm>
          <a:prstGeom prst="rect">
            <a:avLst/>
          </a:prstGeom>
        </p:spPr>
      </p:pic>
      <p:grpSp>
        <p:nvGrpSpPr>
          <p:cNvPr id="9" name="Group 8">
            <a:extLst>
              <a:ext uri="{FF2B5EF4-FFF2-40B4-BE49-F238E27FC236}">
                <a16:creationId xmlns:a16="http://schemas.microsoft.com/office/drawing/2014/main" id="{3C0391FA-2DD1-4EC7-A0C6-B20AA0C367B1}"/>
              </a:ext>
            </a:extLst>
          </p:cNvPr>
          <p:cNvGrpSpPr/>
          <p:nvPr/>
        </p:nvGrpSpPr>
        <p:grpSpPr>
          <a:xfrm>
            <a:off x="3620429" y="2665079"/>
            <a:ext cx="4951142" cy="3738042"/>
            <a:chOff x="3620429" y="2665079"/>
            <a:chExt cx="4951142" cy="3738042"/>
          </a:xfrm>
        </p:grpSpPr>
        <p:pic>
          <p:nvPicPr>
            <p:cNvPr id="4" name="Picture 3">
              <a:extLst>
                <a:ext uri="{FF2B5EF4-FFF2-40B4-BE49-F238E27FC236}">
                  <a16:creationId xmlns:a16="http://schemas.microsoft.com/office/drawing/2014/main" id="{FA7A19B0-E1BA-440F-96C2-7599E3678D22}"/>
                </a:ext>
              </a:extLst>
            </p:cNvPr>
            <p:cNvPicPr>
              <a:picLocks noChangeAspect="1"/>
            </p:cNvPicPr>
            <p:nvPr/>
          </p:nvPicPr>
          <p:blipFill>
            <a:blip r:embed="rId3"/>
            <a:stretch>
              <a:fillRect/>
            </a:stretch>
          </p:blipFill>
          <p:spPr>
            <a:xfrm>
              <a:off x="3620429" y="2665079"/>
              <a:ext cx="4951142" cy="3738042"/>
            </a:xfrm>
            <a:prstGeom prst="rect">
              <a:avLst/>
            </a:prstGeom>
          </p:spPr>
        </p:pic>
        <p:sp>
          <p:nvSpPr>
            <p:cNvPr id="8" name="Rectangle 7">
              <a:extLst>
                <a:ext uri="{FF2B5EF4-FFF2-40B4-BE49-F238E27FC236}">
                  <a16:creationId xmlns:a16="http://schemas.microsoft.com/office/drawing/2014/main" id="{AF78D0B3-3FA1-440B-89D7-D514F54C0CAB}"/>
                </a:ext>
              </a:extLst>
            </p:cNvPr>
            <p:cNvSpPr/>
            <p:nvPr/>
          </p:nvSpPr>
          <p:spPr>
            <a:xfrm>
              <a:off x="6324600" y="4813300"/>
              <a:ext cx="1866900" cy="152400"/>
            </a:xfrm>
            <a:prstGeom prst="rect">
              <a:avLst/>
            </a:prstGeom>
            <a:solidFill>
              <a:srgbClr val="F6A21D">
                <a:alpha val="27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0" name="Rectangle 9">
            <a:extLst>
              <a:ext uri="{FF2B5EF4-FFF2-40B4-BE49-F238E27FC236}">
                <a16:creationId xmlns:a16="http://schemas.microsoft.com/office/drawing/2014/main" id="{BC03B571-DC68-4672-A7A6-97B016AF8D6E}"/>
              </a:ext>
            </a:extLst>
          </p:cNvPr>
          <p:cNvSpPr/>
          <p:nvPr/>
        </p:nvSpPr>
        <p:spPr>
          <a:xfrm>
            <a:off x="3671229" y="292100"/>
            <a:ext cx="1383371" cy="990599"/>
          </a:xfrm>
          <a:prstGeom prst="rect">
            <a:avLst/>
          </a:prstGeom>
          <a:solidFill>
            <a:srgbClr val="F6A21D">
              <a:alpha val="27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7368956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a:extLst>
              <a:ext uri="{FF2B5EF4-FFF2-40B4-BE49-F238E27FC236}">
                <a16:creationId xmlns:a16="http://schemas.microsoft.com/office/drawing/2014/main" id="{58100216-4C97-4B72-8DDC-AF19BABED693}"/>
              </a:ext>
            </a:extLst>
          </p:cNvPr>
          <p:cNvSpPr>
            <a:spLocks noGrp="1"/>
          </p:cNvSpPr>
          <p:nvPr>
            <p:ph type="ftr" sz="quarter" idx="11"/>
          </p:nvPr>
        </p:nvSpPr>
        <p:spPr>
          <a:xfrm>
            <a:off x="10661332" y="6403122"/>
            <a:ext cx="1117226" cy="411162"/>
          </a:xfrm>
        </p:spPr>
        <p:txBody>
          <a:bodyPr/>
          <a:lstStyle/>
          <a:p>
            <a:r>
              <a:rPr lang="en-US" sz="1600" b="1" cap="none" dirty="0">
                <a:latin typeface="+mj-lt"/>
              </a:rPr>
              <a:t>Madhura</a:t>
            </a:r>
            <a:endParaRPr lang="en-US" sz="1200" b="1" cap="none" dirty="0">
              <a:latin typeface="+mj-lt"/>
            </a:endParaRPr>
          </a:p>
        </p:txBody>
      </p:sp>
      <p:pic>
        <p:nvPicPr>
          <p:cNvPr id="9" name="Picture 8">
            <a:extLst>
              <a:ext uri="{FF2B5EF4-FFF2-40B4-BE49-F238E27FC236}">
                <a16:creationId xmlns:a16="http://schemas.microsoft.com/office/drawing/2014/main" id="{DCE7E8D9-1DD0-450A-8E30-256178E0F7E5}"/>
              </a:ext>
            </a:extLst>
          </p:cNvPr>
          <p:cNvPicPr>
            <a:picLocks noChangeAspect="1"/>
          </p:cNvPicPr>
          <p:nvPr/>
        </p:nvPicPr>
        <p:blipFill>
          <a:blip r:embed="rId2"/>
          <a:stretch>
            <a:fillRect/>
          </a:stretch>
        </p:blipFill>
        <p:spPr>
          <a:xfrm>
            <a:off x="1054210" y="2397302"/>
            <a:ext cx="10083574" cy="1442465"/>
          </a:xfrm>
          <a:prstGeom prst="rect">
            <a:avLst/>
          </a:prstGeom>
        </p:spPr>
      </p:pic>
      <p:pic>
        <p:nvPicPr>
          <p:cNvPr id="2" name="Picture 1">
            <a:extLst>
              <a:ext uri="{FF2B5EF4-FFF2-40B4-BE49-F238E27FC236}">
                <a16:creationId xmlns:a16="http://schemas.microsoft.com/office/drawing/2014/main" id="{C8DFA67B-E62B-40AB-AFE5-8F18645D55AE}"/>
              </a:ext>
            </a:extLst>
          </p:cNvPr>
          <p:cNvPicPr>
            <a:picLocks noChangeAspect="1"/>
          </p:cNvPicPr>
          <p:nvPr/>
        </p:nvPicPr>
        <p:blipFill>
          <a:blip r:embed="rId3"/>
          <a:stretch>
            <a:fillRect/>
          </a:stretch>
        </p:blipFill>
        <p:spPr>
          <a:xfrm>
            <a:off x="1054208" y="610545"/>
            <a:ext cx="10083574" cy="1370051"/>
          </a:xfrm>
          <a:prstGeom prst="rect">
            <a:avLst/>
          </a:prstGeom>
        </p:spPr>
      </p:pic>
      <p:graphicFrame>
        <p:nvGraphicFramePr>
          <p:cNvPr id="10" name="Table 2">
            <a:extLst>
              <a:ext uri="{FF2B5EF4-FFF2-40B4-BE49-F238E27FC236}">
                <a16:creationId xmlns:a16="http://schemas.microsoft.com/office/drawing/2014/main" id="{927C3A3D-0AB8-4F2A-8540-DA5D8CAA4724}"/>
              </a:ext>
            </a:extLst>
          </p:cNvPr>
          <p:cNvGraphicFramePr>
            <a:graphicFrameLocks noGrp="1"/>
          </p:cNvGraphicFramePr>
          <p:nvPr/>
        </p:nvGraphicFramePr>
        <p:xfrm>
          <a:off x="1614324" y="4306880"/>
          <a:ext cx="8963346" cy="2022271"/>
        </p:xfrm>
        <a:graphic>
          <a:graphicData uri="http://schemas.openxmlformats.org/drawingml/2006/table">
            <a:tbl>
              <a:tblPr firstRow="1" bandRow="1">
                <a:tableStyleId>{073A0DAA-6AF3-43AB-8588-CEC1D06C72B9}</a:tableStyleId>
              </a:tblPr>
              <a:tblGrid>
                <a:gridCol w="420535">
                  <a:extLst>
                    <a:ext uri="{9D8B030D-6E8A-4147-A177-3AD203B41FA5}">
                      <a16:colId xmlns:a16="http://schemas.microsoft.com/office/drawing/2014/main" val="3788833054"/>
                    </a:ext>
                  </a:extLst>
                </a:gridCol>
                <a:gridCol w="1119574">
                  <a:extLst>
                    <a:ext uri="{9D8B030D-6E8A-4147-A177-3AD203B41FA5}">
                      <a16:colId xmlns:a16="http://schemas.microsoft.com/office/drawing/2014/main" val="3680461424"/>
                    </a:ext>
                  </a:extLst>
                </a:gridCol>
                <a:gridCol w="1828442">
                  <a:extLst>
                    <a:ext uri="{9D8B030D-6E8A-4147-A177-3AD203B41FA5}">
                      <a16:colId xmlns:a16="http://schemas.microsoft.com/office/drawing/2014/main" val="2410247396"/>
                    </a:ext>
                  </a:extLst>
                </a:gridCol>
                <a:gridCol w="1731720">
                  <a:extLst>
                    <a:ext uri="{9D8B030D-6E8A-4147-A177-3AD203B41FA5}">
                      <a16:colId xmlns:a16="http://schemas.microsoft.com/office/drawing/2014/main" val="2250621637"/>
                    </a:ext>
                  </a:extLst>
                </a:gridCol>
                <a:gridCol w="2116706">
                  <a:extLst>
                    <a:ext uri="{9D8B030D-6E8A-4147-A177-3AD203B41FA5}">
                      <a16:colId xmlns:a16="http://schemas.microsoft.com/office/drawing/2014/main" val="826232618"/>
                    </a:ext>
                  </a:extLst>
                </a:gridCol>
                <a:gridCol w="1746369">
                  <a:extLst>
                    <a:ext uri="{9D8B030D-6E8A-4147-A177-3AD203B41FA5}">
                      <a16:colId xmlns:a16="http://schemas.microsoft.com/office/drawing/2014/main" val="3449707177"/>
                    </a:ext>
                  </a:extLst>
                </a:gridCol>
              </a:tblGrid>
              <a:tr h="460062">
                <a:tc rowSpan="4">
                  <a:txBody>
                    <a:bodyPr/>
                    <a:lstStyle/>
                    <a:p>
                      <a:pPr algn="ctr"/>
                      <a:r>
                        <a:rPr lang="en-US" sz="1500" dirty="0"/>
                        <a:t>Performance Metric</a:t>
                      </a:r>
                    </a:p>
                  </a:txBody>
                  <a:tcPr marL="84502" marR="84502" marT="42251" marB="42251" vert="vert270" anchor="ctr"/>
                </a:tc>
                <a:tc>
                  <a:txBody>
                    <a:bodyPr/>
                    <a:lstStyle/>
                    <a:p>
                      <a:pPr algn="ctr"/>
                      <a:endParaRPr lang="en-US" sz="1500" dirty="0"/>
                    </a:p>
                  </a:txBody>
                  <a:tcPr marL="65264" marR="65264" marT="32632" marB="32632" anchor="ctr"/>
                </a:tc>
                <a:tc gridSpan="2">
                  <a:txBody>
                    <a:bodyPr/>
                    <a:lstStyle/>
                    <a:p>
                      <a:pPr algn="ctr"/>
                      <a:r>
                        <a:rPr lang="en-US" sz="1500" dirty="0"/>
                        <a:t>9 Features (old)</a:t>
                      </a:r>
                    </a:p>
                  </a:txBody>
                  <a:tcPr marL="93129" marR="93129" marT="46565" marB="46565" anchor="ctr"/>
                </a:tc>
                <a:tc hMerge="1">
                  <a:txBody>
                    <a:bodyPr/>
                    <a:lstStyle/>
                    <a:p>
                      <a:endParaRPr lang="en-US" sz="2000" dirty="0"/>
                    </a:p>
                  </a:txBody>
                  <a:tcPr marL="100775" marR="100775" marT="50388" marB="50388"/>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dirty="0"/>
                        <a:t>10 Features (revisited)</a:t>
                      </a:r>
                    </a:p>
                  </a:txBody>
                  <a:tcPr marL="93129" marR="93129" marT="46565" marB="46565" anchor="ct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txBody>
                  <a:tcPr marL="100775" marR="100775" marT="50388" marB="50388"/>
                </a:tc>
                <a:extLst>
                  <a:ext uri="{0D108BD9-81ED-4DB2-BD59-A6C34878D82A}">
                    <a16:rowId xmlns:a16="http://schemas.microsoft.com/office/drawing/2014/main" val="2078611825"/>
                  </a:ext>
                </a:extLst>
              </a:tr>
              <a:tr h="529305">
                <a:tc vMerge="1">
                  <a:txBody>
                    <a:bodyPr/>
                    <a:lstStyle/>
                    <a:p>
                      <a:pPr algn="ctr"/>
                      <a:endParaRPr lang="en-US" sz="2000" dirty="0"/>
                    </a:p>
                  </a:txBody>
                  <a:tcPr marL="87403" marR="87403" marT="43701" marB="43701" vert="vert270" anchor="ctr"/>
                </a:tc>
                <a:tc>
                  <a:txBody>
                    <a:bodyPr/>
                    <a:lstStyle/>
                    <a:p>
                      <a:pPr algn="ctr"/>
                      <a:endParaRPr lang="en-US" sz="1500" b="1" dirty="0"/>
                    </a:p>
                  </a:txBody>
                  <a:tcPr marL="65264" marR="65264" marT="32632" marB="32632" anchor="ctr">
                    <a:solidFill>
                      <a:schemeClr val="bg1">
                        <a:lumMod val="50000"/>
                      </a:schemeClr>
                    </a:solidFill>
                  </a:tcPr>
                </a:tc>
                <a:tc>
                  <a:txBody>
                    <a:bodyPr/>
                    <a:lstStyle/>
                    <a:p>
                      <a:pPr algn="ctr"/>
                      <a:r>
                        <a:rPr lang="en-US" sz="1500" b="1" dirty="0"/>
                        <a:t>Cross Validation</a:t>
                      </a:r>
                      <a:br>
                        <a:rPr lang="en-US" sz="1500" b="1" dirty="0"/>
                      </a:br>
                      <a:r>
                        <a:rPr lang="en-US" sz="1500" b="1" dirty="0"/>
                        <a:t>(Training – Testing)</a:t>
                      </a:r>
                    </a:p>
                  </a:txBody>
                  <a:tcPr marL="65264" marR="65264" marT="32632" marB="32632" anchor="ctr">
                    <a:solidFill>
                      <a:schemeClr val="bg1">
                        <a:lumMod val="50000"/>
                      </a:schemeClr>
                    </a:solidFill>
                  </a:tcPr>
                </a:tc>
                <a:tc>
                  <a:txBody>
                    <a:bodyPr/>
                    <a:lstStyle/>
                    <a:p>
                      <a:pPr algn="ctr"/>
                      <a:r>
                        <a:rPr lang="en-US" sz="1500" b="1" dirty="0"/>
                        <a:t>Validation</a:t>
                      </a:r>
                    </a:p>
                  </a:txBody>
                  <a:tcPr marL="65264" marR="65264" marT="32632" marB="32632" anchor="ctr">
                    <a:solidFill>
                      <a:schemeClr val="bg1">
                        <a:lumMod val="50000"/>
                      </a:schemeClr>
                    </a:solidFill>
                  </a:tcPr>
                </a:tc>
                <a:tc>
                  <a:txBody>
                    <a:bodyPr/>
                    <a:lstStyle/>
                    <a:p>
                      <a:pPr algn="ctr"/>
                      <a:r>
                        <a:rPr lang="en-US" sz="1500" b="1" dirty="0"/>
                        <a:t>Cross Validation</a:t>
                      </a:r>
                      <a:br>
                        <a:rPr lang="en-US" sz="1500" b="1" dirty="0"/>
                      </a:br>
                      <a:r>
                        <a:rPr lang="en-US" sz="1500" b="1" dirty="0"/>
                        <a:t>(Training – Testing)</a:t>
                      </a:r>
                    </a:p>
                  </a:txBody>
                  <a:tcPr marL="65264" marR="65264" marT="32632" marB="32632" anchor="ctr">
                    <a:solidFill>
                      <a:schemeClr val="bg1">
                        <a:lumMod val="5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1" dirty="0"/>
                        <a:t>Validation</a:t>
                      </a:r>
                    </a:p>
                    <a:p>
                      <a:pPr algn="ctr"/>
                      <a:endParaRPr lang="en-US" sz="1500" b="1" dirty="0"/>
                    </a:p>
                  </a:txBody>
                  <a:tcPr marL="65264" marR="65264" marT="32632" marB="32632" anchor="ctr">
                    <a:solidFill>
                      <a:schemeClr val="bg1">
                        <a:lumMod val="50000"/>
                      </a:schemeClr>
                    </a:solidFill>
                  </a:tcPr>
                </a:tc>
                <a:extLst>
                  <a:ext uri="{0D108BD9-81ED-4DB2-BD59-A6C34878D82A}">
                    <a16:rowId xmlns:a16="http://schemas.microsoft.com/office/drawing/2014/main" val="3566347716"/>
                  </a:ext>
                </a:extLst>
              </a:tr>
              <a:tr h="572842">
                <a:tc vMerge="1">
                  <a:txBody>
                    <a:bodyPr/>
                    <a:lstStyle/>
                    <a:p>
                      <a:endParaRPr lang="en-US" dirty="0"/>
                    </a:p>
                  </a:txBody>
                  <a:tcPr/>
                </a:tc>
                <a:tc>
                  <a:txBody>
                    <a:bodyPr/>
                    <a:lstStyle/>
                    <a:p>
                      <a:pPr algn="ctr"/>
                      <a:r>
                        <a:rPr lang="en-US" sz="1500" b="1" dirty="0"/>
                        <a:t>Accuracy</a:t>
                      </a:r>
                    </a:p>
                  </a:txBody>
                  <a:tcPr marL="65264" marR="65264" marT="32632" marB="32632" anchor="ctr">
                    <a:solidFill>
                      <a:schemeClr val="bg1">
                        <a:lumMod val="50000"/>
                      </a:schemeClr>
                    </a:solidFill>
                  </a:tcPr>
                </a:tc>
                <a:tc>
                  <a:txBody>
                    <a:bodyPr/>
                    <a:lstStyle/>
                    <a:p>
                      <a:pPr marL="0" algn="ctr" defTabSz="914400" rtl="0" eaLnBrk="1" latinLnBrk="0" hangingPunct="1"/>
                      <a:r>
                        <a:rPr lang="en-US" sz="1500" b="0" kern="1200" dirty="0">
                          <a:solidFill>
                            <a:schemeClr val="dk1"/>
                          </a:solidFill>
                          <a:latin typeface="+mn-lt"/>
                          <a:ea typeface="+mn-ea"/>
                          <a:cs typeface="+mn-cs"/>
                        </a:rPr>
                        <a:t>93.01%</a:t>
                      </a:r>
                    </a:p>
                  </a:txBody>
                  <a:tcPr marL="70466" marR="70466" marT="35233" marB="35233"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0" kern="1200" dirty="0">
                          <a:solidFill>
                            <a:schemeClr val="dk1"/>
                          </a:solidFill>
                          <a:latin typeface="+mn-lt"/>
                          <a:ea typeface="+mn-ea"/>
                          <a:cs typeface="+mn-cs"/>
                        </a:rPr>
                        <a:t>92.73%</a:t>
                      </a:r>
                    </a:p>
                  </a:txBody>
                  <a:tcPr marL="70466" marR="70466" marT="35233" marB="35233" anchor="ctr"/>
                </a:tc>
                <a:tc>
                  <a:txBody>
                    <a:bodyPr/>
                    <a:lstStyle/>
                    <a:p>
                      <a:pPr algn="ctr"/>
                      <a:r>
                        <a:rPr lang="en-US" sz="1500" b="0" dirty="0"/>
                        <a:t> 95.71% </a:t>
                      </a:r>
                    </a:p>
                  </a:txBody>
                  <a:tcPr marL="65264" marR="65264" marT="32632" marB="32632" anchor="ctr"/>
                </a:tc>
                <a:tc>
                  <a:txBody>
                    <a:bodyPr/>
                    <a:lstStyle/>
                    <a:p>
                      <a:pPr algn="ctr"/>
                      <a:r>
                        <a:rPr lang="en-US" sz="1500" b="0" dirty="0"/>
                        <a:t> 96.09%</a:t>
                      </a:r>
                    </a:p>
                  </a:txBody>
                  <a:tcPr marL="65264" marR="65264" marT="32632" marB="32632" anchor="ctr"/>
                </a:tc>
                <a:extLst>
                  <a:ext uri="{0D108BD9-81ED-4DB2-BD59-A6C34878D82A}">
                    <a16:rowId xmlns:a16="http://schemas.microsoft.com/office/drawing/2014/main" val="3275111701"/>
                  </a:ext>
                </a:extLst>
              </a:tr>
              <a:tr h="460062">
                <a:tc vMerge="1">
                  <a:txBody>
                    <a:bodyPr/>
                    <a:lstStyle/>
                    <a:p>
                      <a:endParaRPr lang="en-US" dirty="0"/>
                    </a:p>
                  </a:txBody>
                  <a:tcPr/>
                </a:tc>
                <a:tc>
                  <a:txBody>
                    <a:bodyPr/>
                    <a:lstStyle/>
                    <a:p>
                      <a:pPr algn="ctr"/>
                      <a:r>
                        <a:rPr lang="en-US" sz="1500" b="1" dirty="0"/>
                        <a:t>AUC</a:t>
                      </a:r>
                    </a:p>
                  </a:txBody>
                  <a:tcPr marL="65264" marR="65264" marT="32632" marB="32632" anchor="ctr">
                    <a:solidFill>
                      <a:schemeClr val="bg1">
                        <a:lumMod val="50000"/>
                      </a:schemeClr>
                    </a:solidFill>
                  </a:tcPr>
                </a:tc>
                <a:tc>
                  <a:txBody>
                    <a:bodyPr/>
                    <a:lstStyle/>
                    <a:p>
                      <a:pPr marL="0" algn="ctr" defTabSz="914400" rtl="0" eaLnBrk="1" latinLnBrk="0" hangingPunct="1"/>
                      <a:r>
                        <a:rPr lang="en-US" sz="1500" b="0" kern="1200" dirty="0">
                          <a:solidFill>
                            <a:schemeClr val="dk1"/>
                          </a:solidFill>
                          <a:latin typeface="+mn-lt"/>
                          <a:ea typeface="+mn-ea"/>
                          <a:cs typeface="+mn-cs"/>
                        </a:rPr>
                        <a:t>0.960</a:t>
                      </a:r>
                    </a:p>
                  </a:txBody>
                  <a:tcPr marL="70466" marR="70466" marT="35233" marB="35233"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500" b="0" kern="1200" dirty="0">
                          <a:solidFill>
                            <a:schemeClr val="dk1"/>
                          </a:solidFill>
                          <a:latin typeface="+mn-lt"/>
                          <a:ea typeface="+mn-ea"/>
                          <a:cs typeface="+mn-cs"/>
                        </a:rPr>
                        <a:t>0.963</a:t>
                      </a:r>
                    </a:p>
                  </a:txBody>
                  <a:tcPr marL="70466" marR="70466" marT="35233" marB="35233" anchor="ctr"/>
                </a:tc>
                <a:tc>
                  <a:txBody>
                    <a:bodyPr/>
                    <a:lstStyle/>
                    <a:p>
                      <a:pPr algn="ctr"/>
                      <a:r>
                        <a:rPr lang="en-US" sz="1500" b="0" dirty="0"/>
                        <a:t> 0.986</a:t>
                      </a:r>
                    </a:p>
                  </a:txBody>
                  <a:tcPr marL="65264" marR="65264" marT="32632" marB="32632" anchor="ctr"/>
                </a:tc>
                <a:tc>
                  <a:txBody>
                    <a:bodyPr/>
                    <a:lstStyle/>
                    <a:p>
                      <a:pPr algn="ctr"/>
                      <a:r>
                        <a:rPr lang="en-US" sz="1500" b="0" dirty="0"/>
                        <a:t>0.987</a:t>
                      </a:r>
                    </a:p>
                  </a:txBody>
                  <a:tcPr marL="65264" marR="65264" marT="32632" marB="32632" anchor="ctr"/>
                </a:tc>
                <a:extLst>
                  <a:ext uri="{0D108BD9-81ED-4DB2-BD59-A6C34878D82A}">
                    <a16:rowId xmlns:a16="http://schemas.microsoft.com/office/drawing/2014/main" val="1918747820"/>
                  </a:ext>
                </a:extLst>
              </a:tr>
            </a:tbl>
          </a:graphicData>
        </a:graphic>
      </p:graphicFrame>
      <p:sp>
        <p:nvSpPr>
          <p:cNvPr id="11" name="TextBox 10">
            <a:extLst>
              <a:ext uri="{FF2B5EF4-FFF2-40B4-BE49-F238E27FC236}">
                <a16:creationId xmlns:a16="http://schemas.microsoft.com/office/drawing/2014/main" id="{300D81E2-9122-4E89-BCAA-38B952FCD9AE}"/>
              </a:ext>
            </a:extLst>
          </p:cNvPr>
          <p:cNvSpPr txBox="1"/>
          <p:nvPr/>
        </p:nvSpPr>
        <p:spPr>
          <a:xfrm>
            <a:off x="4868544" y="2031003"/>
            <a:ext cx="2454903" cy="369332"/>
          </a:xfrm>
          <a:prstGeom prst="rect">
            <a:avLst/>
          </a:prstGeom>
          <a:noFill/>
        </p:spPr>
        <p:txBody>
          <a:bodyPr wrap="none" rtlCol="0">
            <a:spAutoFit/>
          </a:bodyPr>
          <a:lstStyle/>
          <a:p>
            <a:r>
              <a:rPr lang="en-US" b="1" dirty="0">
                <a:solidFill>
                  <a:srgbClr val="EC7016"/>
                </a:solidFill>
              </a:rPr>
              <a:t>Validation</a:t>
            </a:r>
            <a:r>
              <a:rPr lang="en-US" b="1" dirty="0"/>
              <a:t> </a:t>
            </a:r>
            <a:r>
              <a:rPr lang="en-US" b="1" dirty="0">
                <a:solidFill>
                  <a:srgbClr val="EC7016"/>
                </a:solidFill>
              </a:rPr>
              <a:t>Performance</a:t>
            </a:r>
          </a:p>
        </p:txBody>
      </p:sp>
      <p:sp>
        <p:nvSpPr>
          <p:cNvPr id="14" name="TextBox 13">
            <a:extLst>
              <a:ext uri="{FF2B5EF4-FFF2-40B4-BE49-F238E27FC236}">
                <a16:creationId xmlns:a16="http://schemas.microsoft.com/office/drawing/2014/main" id="{23E43AD1-5A43-483B-BBCC-C301C012EDB2}"/>
              </a:ext>
            </a:extLst>
          </p:cNvPr>
          <p:cNvSpPr txBox="1"/>
          <p:nvPr/>
        </p:nvSpPr>
        <p:spPr>
          <a:xfrm>
            <a:off x="4735784" y="3910622"/>
            <a:ext cx="2720425" cy="369332"/>
          </a:xfrm>
          <a:prstGeom prst="rect">
            <a:avLst/>
          </a:prstGeom>
          <a:noFill/>
        </p:spPr>
        <p:txBody>
          <a:bodyPr wrap="none" rtlCol="0">
            <a:spAutoFit/>
          </a:bodyPr>
          <a:lstStyle/>
          <a:p>
            <a:r>
              <a:rPr lang="en-US" b="1" dirty="0">
                <a:solidFill>
                  <a:srgbClr val="EC7016"/>
                </a:solidFill>
              </a:rPr>
              <a:t>Performance</a:t>
            </a:r>
            <a:r>
              <a:rPr lang="en-US" b="1" dirty="0"/>
              <a:t> </a:t>
            </a:r>
            <a:r>
              <a:rPr lang="en-US" b="1" dirty="0">
                <a:solidFill>
                  <a:srgbClr val="EC7016"/>
                </a:solidFill>
              </a:rPr>
              <a:t>Comparison</a:t>
            </a:r>
            <a:r>
              <a:rPr lang="en-US" b="1" dirty="0"/>
              <a:t> </a:t>
            </a:r>
          </a:p>
        </p:txBody>
      </p:sp>
      <p:sp>
        <p:nvSpPr>
          <p:cNvPr id="4" name="Rectangle 3">
            <a:extLst>
              <a:ext uri="{FF2B5EF4-FFF2-40B4-BE49-F238E27FC236}">
                <a16:creationId xmlns:a16="http://schemas.microsoft.com/office/drawing/2014/main" id="{BA21967F-324B-4062-9E60-2544E6D2A2FB}"/>
              </a:ext>
            </a:extLst>
          </p:cNvPr>
          <p:cNvSpPr/>
          <p:nvPr/>
        </p:nvSpPr>
        <p:spPr>
          <a:xfrm>
            <a:off x="3724993" y="138865"/>
            <a:ext cx="4742004" cy="369332"/>
          </a:xfrm>
          <a:prstGeom prst="rect">
            <a:avLst/>
          </a:prstGeom>
        </p:spPr>
        <p:txBody>
          <a:bodyPr wrap="none">
            <a:spAutoFit/>
          </a:bodyPr>
          <a:lstStyle/>
          <a:p>
            <a:pPr lvl="0">
              <a:defRPr/>
            </a:pPr>
            <a:r>
              <a:rPr lang="en-US" b="1" dirty="0">
                <a:solidFill>
                  <a:srgbClr val="EC7016"/>
                </a:solidFill>
              </a:rPr>
              <a:t>Cross Validation (Training-Testing) Performance</a:t>
            </a:r>
          </a:p>
        </p:txBody>
      </p:sp>
      <p:sp>
        <p:nvSpPr>
          <p:cNvPr id="16" name="Rectangle 15">
            <a:extLst>
              <a:ext uri="{FF2B5EF4-FFF2-40B4-BE49-F238E27FC236}">
                <a16:creationId xmlns:a16="http://schemas.microsoft.com/office/drawing/2014/main" id="{7DD5A0DB-7F41-409A-B894-43A403E127B6}"/>
              </a:ext>
            </a:extLst>
          </p:cNvPr>
          <p:cNvSpPr/>
          <p:nvPr/>
        </p:nvSpPr>
        <p:spPr>
          <a:xfrm>
            <a:off x="7188488" y="5354959"/>
            <a:ext cx="3108960" cy="914400"/>
          </a:xfrm>
          <a:prstGeom prst="rect">
            <a:avLst/>
          </a:prstGeom>
          <a:solidFill>
            <a:srgbClr val="F6A21D">
              <a:alpha val="27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5917310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FD7CA52-9F34-43E7-9CC3-9566C81E3433}"/>
              </a:ext>
            </a:extLst>
          </p:cNvPr>
          <p:cNvPicPr>
            <a:picLocks noChangeAspect="1"/>
          </p:cNvPicPr>
          <p:nvPr/>
        </p:nvPicPr>
        <p:blipFill>
          <a:blip r:embed="rId2"/>
          <a:stretch>
            <a:fillRect/>
          </a:stretch>
        </p:blipFill>
        <p:spPr>
          <a:xfrm>
            <a:off x="5138569" y="2158701"/>
            <a:ext cx="5760720" cy="4046928"/>
          </a:xfrm>
          <a:prstGeom prst="rect">
            <a:avLst/>
          </a:prstGeom>
        </p:spPr>
      </p:pic>
      <p:sp>
        <p:nvSpPr>
          <p:cNvPr id="5" name="Rectangle 4">
            <a:extLst>
              <a:ext uri="{FF2B5EF4-FFF2-40B4-BE49-F238E27FC236}">
                <a16:creationId xmlns:a16="http://schemas.microsoft.com/office/drawing/2014/main" id="{ED49CD73-18E7-4099-8AF8-03F633B2B36C}"/>
              </a:ext>
            </a:extLst>
          </p:cNvPr>
          <p:cNvSpPr/>
          <p:nvPr/>
        </p:nvSpPr>
        <p:spPr>
          <a:xfrm>
            <a:off x="1278330" y="2162406"/>
            <a:ext cx="3697744" cy="769441"/>
          </a:xfrm>
          <a:prstGeom prst="rect">
            <a:avLst/>
          </a:prstGeom>
        </p:spPr>
        <p:txBody>
          <a:bodyPr wrap="square">
            <a:spAutoFit/>
          </a:bodyPr>
          <a:lstStyle/>
          <a:p>
            <a:r>
              <a:rPr lang="en-US" sz="2200" b="1"/>
              <a:t>Association with Other Variables- Correlation</a:t>
            </a:r>
          </a:p>
        </p:txBody>
      </p:sp>
      <p:sp>
        <p:nvSpPr>
          <p:cNvPr id="7" name="Title 1">
            <a:extLst>
              <a:ext uri="{FF2B5EF4-FFF2-40B4-BE49-F238E27FC236}">
                <a16:creationId xmlns:a16="http://schemas.microsoft.com/office/drawing/2014/main" id="{2F207636-0918-4079-AF90-74A9EBFFEAEA}"/>
              </a:ext>
            </a:extLst>
          </p:cNvPr>
          <p:cNvSpPr>
            <a:spLocks noGrp="1"/>
          </p:cNvSpPr>
          <p:nvPr>
            <p:ph type="title"/>
          </p:nvPr>
        </p:nvSpPr>
        <p:spPr>
          <a:xfrm>
            <a:off x="1097280" y="286603"/>
            <a:ext cx="10058400" cy="1450757"/>
          </a:xfrm>
        </p:spPr>
        <p:txBody>
          <a:bodyPr>
            <a:normAutofit/>
          </a:bodyPr>
          <a:lstStyle/>
          <a:p>
            <a:pPr>
              <a:lnSpc>
                <a:spcPct val="150000"/>
              </a:lnSpc>
            </a:pPr>
            <a:r>
              <a:rPr lang="en-US" sz="4000"/>
              <a:t>1: Contacts_Count_12_mon </a:t>
            </a:r>
            <a:br>
              <a:rPr lang="en-US"/>
            </a:br>
            <a:r>
              <a:rPr lang="en-US" sz="2000"/>
              <a:t>by Madhura Jadhav</a:t>
            </a:r>
            <a:endParaRPr lang="en-US" sz="2700"/>
          </a:p>
        </p:txBody>
      </p:sp>
    </p:spTree>
    <p:extLst>
      <p:ext uri="{BB962C8B-B14F-4D97-AF65-F5344CB8AC3E}">
        <p14:creationId xmlns:p14="http://schemas.microsoft.com/office/powerpoint/2010/main" val="36833310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5700718-5FAD-42A2-95BA-D75D23FD220F}"/>
              </a:ext>
            </a:extLst>
          </p:cNvPr>
          <p:cNvSpPr>
            <a:spLocks noGrp="1"/>
          </p:cNvSpPr>
          <p:nvPr>
            <p:ph type="title" idx="4294967295"/>
          </p:nvPr>
        </p:nvSpPr>
        <p:spPr>
          <a:xfrm>
            <a:off x="0" y="0"/>
            <a:ext cx="1270000" cy="6403121"/>
          </a:xfrm>
        </p:spPr>
        <p:txBody>
          <a:bodyPr vert="vert270">
            <a:normAutofit fontScale="90000"/>
          </a:bodyPr>
          <a:lstStyle/>
          <a:p>
            <a:pPr algn="ctr"/>
            <a:r>
              <a:rPr lang="en-US" dirty="0"/>
              <a:t>Results with old </a:t>
            </a:r>
            <a:br>
              <a:rPr lang="en-US" dirty="0"/>
            </a:br>
            <a:r>
              <a:rPr lang="en-US" dirty="0"/>
              <a:t>Feature Set</a:t>
            </a:r>
            <a:endParaRPr lang="en-US" sz="1300" dirty="0"/>
          </a:p>
        </p:txBody>
      </p:sp>
      <p:sp>
        <p:nvSpPr>
          <p:cNvPr id="7" name="Footer Placeholder 5">
            <a:extLst>
              <a:ext uri="{FF2B5EF4-FFF2-40B4-BE49-F238E27FC236}">
                <a16:creationId xmlns:a16="http://schemas.microsoft.com/office/drawing/2014/main" id="{58100216-4C97-4B72-8DDC-AF19BABED693}"/>
              </a:ext>
            </a:extLst>
          </p:cNvPr>
          <p:cNvSpPr>
            <a:spLocks noGrp="1"/>
          </p:cNvSpPr>
          <p:nvPr>
            <p:ph type="ftr" sz="quarter" idx="11"/>
          </p:nvPr>
        </p:nvSpPr>
        <p:spPr>
          <a:xfrm>
            <a:off x="10661332" y="6403122"/>
            <a:ext cx="1117226" cy="411162"/>
          </a:xfrm>
        </p:spPr>
        <p:txBody>
          <a:bodyPr/>
          <a:lstStyle/>
          <a:p>
            <a:r>
              <a:rPr lang="en-US" sz="1600" b="1" cap="none" dirty="0">
                <a:latin typeface="+mj-lt"/>
              </a:rPr>
              <a:t>Ariful</a:t>
            </a:r>
            <a:endParaRPr lang="en-US" sz="1200" b="1" cap="none" dirty="0">
              <a:latin typeface="+mj-lt"/>
            </a:endParaRPr>
          </a:p>
        </p:txBody>
      </p:sp>
      <p:sp>
        <p:nvSpPr>
          <p:cNvPr id="2" name="TextBox 1">
            <a:extLst>
              <a:ext uri="{FF2B5EF4-FFF2-40B4-BE49-F238E27FC236}">
                <a16:creationId xmlns:a16="http://schemas.microsoft.com/office/drawing/2014/main" id="{09FC9D48-CA94-4400-A8DC-9CB1F174AA4D}"/>
              </a:ext>
            </a:extLst>
          </p:cNvPr>
          <p:cNvSpPr txBox="1"/>
          <p:nvPr/>
        </p:nvSpPr>
        <p:spPr>
          <a:xfrm>
            <a:off x="7996223" y="2505670"/>
            <a:ext cx="3951890" cy="923330"/>
          </a:xfrm>
          <a:prstGeom prst="rect">
            <a:avLst/>
          </a:prstGeom>
          <a:noFill/>
        </p:spPr>
        <p:txBody>
          <a:bodyPr wrap="square" rtlCol="0">
            <a:spAutoFit/>
          </a:bodyPr>
          <a:lstStyle/>
          <a:p>
            <a:r>
              <a:rPr lang="en-US" b="1" dirty="0"/>
              <a:t>6:6 </a:t>
            </a:r>
            <a:br>
              <a:rPr lang="en-US" b="1" dirty="0"/>
            </a:br>
            <a:r>
              <a:rPr lang="en-US" b="1" dirty="0"/>
              <a:t>Existing Vs. Attrited proportion</a:t>
            </a:r>
            <a:r>
              <a:rPr lang="en-US" dirty="0"/>
              <a:t> </a:t>
            </a:r>
            <a:br>
              <a:rPr lang="en-US" dirty="0"/>
            </a:br>
            <a:r>
              <a:rPr lang="en-US" dirty="0"/>
              <a:t>for the model with revisited feature set</a:t>
            </a:r>
          </a:p>
        </p:txBody>
      </p:sp>
      <p:grpSp>
        <p:nvGrpSpPr>
          <p:cNvPr id="5" name="Group 4">
            <a:extLst>
              <a:ext uri="{FF2B5EF4-FFF2-40B4-BE49-F238E27FC236}">
                <a16:creationId xmlns:a16="http://schemas.microsoft.com/office/drawing/2014/main" id="{0D660738-4179-42BD-984B-8A4F7DD2BDE6}"/>
              </a:ext>
            </a:extLst>
          </p:cNvPr>
          <p:cNvGrpSpPr/>
          <p:nvPr/>
        </p:nvGrpSpPr>
        <p:grpSpPr>
          <a:xfrm>
            <a:off x="1396785" y="325966"/>
            <a:ext cx="6626197" cy="5926190"/>
            <a:chOff x="1396785" y="325966"/>
            <a:chExt cx="6626197" cy="5926190"/>
          </a:xfrm>
        </p:grpSpPr>
        <p:grpSp>
          <p:nvGrpSpPr>
            <p:cNvPr id="4" name="Group 3">
              <a:extLst>
                <a:ext uri="{FF2B5EF4-FFF2-40B4-BE49-F238E27FC236}">
                  <a16:creationId xmlns:a16="http://schemas.microsoft.com/office/drawing/2014/main" id="{043EBAA0-DC32-4758-BF2D-29775500C2DE}"/>
                </a:ext>
              </a:extLst>
            </p:cNvPr>
            <p:cNvGrpSpPr/>
            <p:nvPr/>
          </p:nvGrpSpPr>
          <p:grpSpPr>
            <a:xfrm>
              <a:off x="1487128" y="325966"/>
              <a:ext cx="6535854" cy="5926190"/>
              <a:chOff x="1609072" y="262904"/>
              <a:chExt cx="6535854" cy="5926190"/>
            </a:xfrm>
          </p:grpSpPr>
          <p:pic>
            <p:nvPicPr>
              <p:cNvPr id="6" name="Picture 5">
                <a:extLst>
                  <a:ext uri="{FF2B5EF4-FFF2-40B4-BE49-F238E27FC236}">
                    <a16:creationId xmlns:a16="http://schemas.microsoft.com/office/drawing/2014/main" id="{26BF966B-133D-40D1-A568-51CD50C7B309}"/>
                  </a:ext>
                </a:extLst>
              </p:cNvPr>
              <p:cNvPicPr>
                <a:picLocks noChangeAspect="1"/>
              </p:cNvPicPr>
              <p:nvPr/>
            </p:nvPicPr>
            <p:blipFill rotWithShape="1">
              <a:blip r:embed="rId2"/>
              <a:srcRect l="2236" r="40089" b="4498"/>
              <a:stretch/>
            </p:blipFill>
            <p:spPr>
              <a:xfrm>
                <a:off x="1609072" y="262904"/>
                <a:ext cx="6291967" cy="5640090"/>
              </a:xfrm>
              <a:prstGeom prst="rect">
                <a:avLst/>
              </a:prstGeom>
            </p:spPr>
          </p:pic>
          <p:pic>
            <p:nvPicPr>
              <p:cNvPr id="8" name="Picture 7">
                <a:extLst>
                  <a:ext uri="{FF2B5EF4-FFF2-40B4-BE49-F238E27FC236}">
                    <a16:creationId xmlns:a16="http://schemas.microsoft.com/office/drawing/2014/main" id="{7D3A0441-901E-4E5C-B214-20939B43D6C0}"/>
                  </a:ext>
                </a:extLst>
              </p:cNvPr>
              <p:cNvPicPr>
                <a:picLocks noChangeAspect="1"/>
              </p:cNvPicPr>
              <p:nvPr/>
            </p:nvPicPr>
            <p:blipFill rotWithShape="1">
              <a:blip r:embed="rId2"/>
              <a:srcRect l="1" t="95156" r="40089"/>
              <a:stretch/>
            </p:blipFill>
            <p:spPr>
              <a:xfrm>
                <a:off x="1609072" y="5902994"/>
                <a:ext cx="6535854" cy="286100"/>
              </a:xfrm>
              <a:prstGeom prst="rect">
                <a:avLst/>
              </a:prstGeom>
            </p:spPr>
          </p:pic>
        </p:grpSp>
        <p:sp>
          <p:nvSpPr>
            <p:cNvPr id="9" name="Rectangle 8">
              <a:extLst>
                <a:ext uri="{FF2B5EF4-FFF2-40B4-BE49-F238E27FC236}">
                  <a16:creationId xmlns:a16="http://schemas.microsoft.com/office/drawing/2014/main" id="{4FBA158B-AAF1-472F-B524-FA6A0714B955}"/>
                </a:ext>
              </a:extLst>
            </p:cNvPr>
            <p:cNvSpPr/>
            <p:nvPr/>
          </p:nvSpPr>
          <p:spPr>
            <a:xfrm>
              <a:off x="1396785" y="3146011"/>
              <a:ext cx="6472652" cy="53975"/>
            </a:xfrm>
            <a:prstGeom prst="rect">
              <a:avLst/>
            </a:prstGeom>
            <a:solidFill>
              <a:srgbClr val="F6A21D">
                <a:alpha val="27000"/>
              </a:srgbClr>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8538278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5700718-5FAD-42A2-95BA-D75D23FD220F}"/>
              </a:ext>
            </a:extLst>
          </p:cNvPr>
          <p:cNvSpPr>
            <a:spLocks noGrp="1"/>
          </p:cNvSpPr>
          <p:nvPr>
            <p:ph type="title" idx="4294967295"/>
          </p:nvPr>
        </p:nvSpPr>
        <p:spPr>
          <a:xfrm>
            <a:off x="0" y="0"/>
            <a:ext cx="1270000" cy="6403121"/>
          </a:xfrm>
        </p:spPr>
        <p:txBody>
          <a:bodyPr vert="vert270">
            <a:normAutofit/>
          </a:bodyPr>
          <a:lstStyle/>
          <a:p>
            <a:pPr algn="ctr"/>
            <a:r>
              <a:rPr lang="en-US" dirty="0"/>
              <a:t>Visualizations</a:t>
            </a:r>
            <a:endParaRPr lang="en-US" sz="1300" dirty="0"/>
          </a:p>
        </p:txBody>
      </p:sp>
      <p:sp>
        <p:nvSpPr>
          <p:cNvPr id="7" name="Footer Placeholder 5">
            <a:extLst>
              <a:ext uri="{FF2B5EF4-FFF2-40B4-BE49-F238E27FC236}">
                <a16:creationId xmlns:a16="http://schemas.microsoft.com/office/drawing/2014/main" id="{58100216-4C97-4B72-8DDC-AF19BABED693}"/>
              </a:ext>
            </a:extLst>
          </p:cNvPr>
          <p:cNvSpPr>
            <a:spLocks noGrp="1"/>
          </p:cNvSpPr>
          <p:nvPr>
            <p:ph type="ftr" sz="quarter" idx="11"/>
          </p:nvPr>
        </p:nvSpPr>
        <p:spPr>
          <a:xfrm>
            <a:off x="10661332" y="6403122"/>
            <a:ext cx="1117226" cy="411162"/>
          </a:xfrm>
        </p:spPr>
        <p:txBody>
          <a:bodyPr/>
          <a:lstStyle/>
          <a:p>
            <a:r>
              <a:rPr lang="en-US" sz="1600" b="1" cap="none" dirty="0">
                <a:latin typeface="+mj-lt"/>
              </a:rPr>
              <a:t>Ariful</a:t>
            </a:r>
            <a:endParaRPr lang="en-US" sz="1200" b="1" cap="none" dirty="0">
              <a:latin typeface="+mj-lt"/>
            </a:endParaRPr>
          </a:p>
        </p:txBody>
      </p:sp>
      <p:sp>
        <p:nvSpPr>
          <p:cNvPr id="2" name="TextBox 1">
            <a:extLst>
              <a:ext uri="{FF2B5EF4-FFF2-40B4-BE49-F238E27FC236}">
                <a16:creationId xmlns:a16="http://schemas.microsoft.com/office/drawing/2014/main" id="{09FC9D48-CA94-4400-A8DC-9CB1F174AA4D}"/>
              </a:ext>
            </a:extLst>
          </p:cNvPr>
          <p:cNvSpPr txBox="1"/>
          <p:nvPr/>
        </p:nvSpPr>
        <p:spPr>
          <a:xfrm>
            <a:off x="3944980" y="6023484"/>
            <a:ext cx="5587595" cy="338554"/>
          </a:xfrm>
          <a:prstGeom prst="rect">
            <a:avLst/>
          </a:prstGeom>
          <a:noFill/>
        </p:spPr>
        <p:txBody>
          <a:bodyPr wrap="square" rtlCol="0">
            <a:spAutoFit/>
          </a:bodyPr>
          <a:lstStyle/>
          <a:p>
            <a:pPr algn="ctr"/>
            <a:r>
              <a:rPr lang="en-US" sz="1600" b="1" dirty="0"/>
              <a:t>Confidence Vs. Customer Number</a:t>
            </a:r>
            <a:endParaRPr lang="en-US" sz="1600" dirty="0"/>
          </a:p>
        </p:txBody>
      </p:sp>
      <p:grpSp>
        <p:nvGrpSpPr>
          <p:cNvPr id="21" name="Group 20">
            <a:extLst>
              <a:ext uri="{FF2B5EF4-FFF2-40B4-BE49-F238E27FC236}">
                <a16:creationId xmlns:a16="http://schemas.microsoft.com/office/drawing/2014/main" id="{8540856C-B10C-4960-B17E-74786B655D06}"/>
              </a:ext>
            </a:extLst>
          </p:cNvPr>
          <p:cNvGrpSpPr/>
          <p:nvPr/>
        </p:nvGrpSpPr>
        <p:grpSpPr>
          <a:xfrm>
            <a:off x="3944980" y="381733"/>
            <a:ext cx="5587595" cy="5639653"/>
            <a:chOff x="3660176" y="109506"/>
            <a:chExt cx="5845750" cy="5900213"/>
          </a:xfrm>
        </p:grpSpPr>
        <p:grpSp>
          <p:nvGrpSpPr>
            <p:cNvPr id="14" name="Group 13">
              <a:extLst>
                <a:ext uri="{FF2B5EF4-FFF2-40B4-BE49-F238E27FC236}">
                  <a16:creationId xmlns:a16="http://schemas.microsoft.com/office/drawing/2014/main" id="{AF76C816-4E18-47AC-B9B5-E85C73511713}"/>
                </a:ext>
              </a:extLst>
            </p:cNvPr>
            <p:cNvGrpSpPr/>
            <p:nvPr/>
          </p:nvGrpSpPr>
          <p:grpSpPr>
            <a:xfrm>
              <a:off x="3660176" y="406110"/>
              <a:ext cx="5845750" cy="5603609"/>
              <a:chOff x="3534052" y="116395"/>
              <a:chExt cx="5870129" cy="5626978"/>
            </a:xfrm>
          </p:grpSpPr>
          <p:pic>
            <p:nvPicPr>
              <p:cNvPr id="8" name="Picture 7">
                <a:extLst>
                  <a:ext uri="{FF2B5EF4-FFF2-40B4-BE49-F238E27FC236}">
                    <a16:creationId xmlns:a16="http://schemas.microsoft.com/office/drawing/2014/main" id="{8B6DF4F2-A373-4C4A-A7D4-977BF1AAA943}"/>
                  </a:ext>
                </a:extLst>
              </p:cNvPr>
              <p:cNvPicPr>
                <a:picLocks noChangeAspect="1"/>
              </p:cNvPicPr>
              <p:nvPr/>
            </p:nvPicPr>
            <p:blipFill rotWithShape="1">
              <a:blip r:embed="rId2"/>
              <a:srcRect t="8949"/>
              <a:stretch/>
            </p:blipFill>
            <p:spPr>
              <a:xfrm>
                <a:off x="3534052" y="116395"/>
                <a:ext cx="5870129" cy="5464068"/>
              </a:xfrm>
              <a:prstGeom prst="rect">
                <a:avLst/>
              </a:prstGeom>
            </p:spPr>
          </p:pic>
          <p:pic>
            <p:nvPicPr>
              <p:cNvPr id="12" name="Picture 11">
                <a:extLst>
                  <a:ext uri="{FF2B5EF4-FFF2-40B4-BE49-F238E27FC236}">
                    <a16:creationId xmlns:a16="http://schemas.microsoft.com/office/drawing/2014/main" id="{2B5073E9-3458-4066-802C-A9D2F3BD24AB}"/>
                  </a:ext>
                </a:extLst>
              </p:cNvPr>
              <p:cNvPicPr>
                <a:picLocks noChangeAspect="1"/>
              </p:cNvPicPr>
              <p:nvPr/>
            </p:nvPicPr>
            <p:blipFill rotWithShape="1">
              <a:blip r:embed="rId2"/>
              <a:srcRect l="9820" t="3687" r="10448" b="93250"/>
              <a:stretch/>
            </p:blipFill>
            <p:spPr>
              <a:xfrm>
                <a:off x="3799488" y="5533696"/>
                <a:ext cx="5339256" cy="209677"/>
              </a:xfrm>
              <a:prstGeom prst="rect">
                <a:avLst/>
              </a:prstGeom>
            </p:spPr>
          </p:pic>
        </p:grpSp>
        <p:pic>
          <p:nvPicPr>
            <p:cNvPr id="20" name="Picture 19">
              <a:extLst>
                <a:ext uri="{FF2B5EF4-FFF2-40B4-BE49-F238E27FC236}">
                  <a16:creationId xmlns:a16="http://schemas.microsoft.com/office/drawing/2014/main" id="{109F485B-714A-458C-B5E9-EC29645A1783}"/>
                </a:ext>
              </a:extLst>
            </p:cNvPr>
            <p:cNvPicPr>
              <a:picLocks noChangeAspect="1"/>
            </p:cNvPicPr>
            <p:nvPr/>
          </p:nvPicPr>
          <p:blipFill>
            <a:blip r:embed="rId3"/>
            <a:stretch>
              <a:fillRect/>
            </a:stretch>
          </p:blipFill>
          <p:spPr>
            <a:xfrm>
              <a:off x="4439413" y="109506"/>
              <a:ext cx="4287275" cy="296604"/>
            </a:xfrm>
            <a:prstGeom prst="rect">
              <a:avLst/>
            </a:prstGeom>
          </p:spPr>
        </p:pic>
      </p:grpSp>
    </p:spTree>
    <p:extLst>
      <p:ext uri="{BB962C8B-B14F-4D97-AF65-F5344CB8AC3E}">
        <p14:creationId xmlns:p14="http://schemas.microsoft.com/office/powerpoint/2010/main" val="25200049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5700718-5FAD-42A2-95BA-D75D23FD220F}"/>
              </a:ext>
            </a:extLst>
          </p:cNvPr>
          <p:cNvSpPr>
            <a:spLocks noGrp="1"/>
          </p:cNvSpPr>
          <p:nvPr>
            <p:ph type="title" idx="4294967295"/>
          </p:nvPr>
        </p:nvSpPr>
        <p:spPr>
          <a:xfrm>
            <a:off x="0" y="0"/>
            <a:ext cx="1270000" cy="6403121"/>
          </a:xfrm>
        </p:spPr>
        <p:txBody>
          <a:bodyPr vert="vert270">
            <a:normAutofit/>
          </a:bodyPr>
          <a:lstStyle/>
          <a:p>
            <a:pPr algn="ctr"/>
            <a:r>
              <a:rPr lang="en-US" dirty="0"/>
              <a:t>Visualizations</a:t>
            </a:r>
            <a:endParaRPr lang="en-US" sz="1300" dirty="0"/>
          </a:p>
        </p:txBody>
      </p:sp>
      <p:sp>
        <p:nvSpPr>
          <p:cNvPr id="7" name="Footer Placeholder 5">
            <a:extLst>
              <a:ext uri="{FF2B5EF4-FFF2-40B4-BE49-F238E27FC236}">
                <a16:creationId xmlns:a16="http://schemas.microsoft.com/office/drawing/2014/main" id="{58100216-4C97-4B72-8DDC-AF19BABED693}"/>
              </a:ext>
            </a:extLst>
          </p:cNvPr>
          <p:cNvSpPr>
            <a:spLocks noGrp="1"/>
          </p:cNvSpPr>
          <p:nvPr>
            <p:ph type="ftr" sz="quarter" idx="11"/>
          </p:nvPr>
        </p:nvSpPr>
        <p:spPr>
          <a:xfrm>
            <a:off x="10661332" y="6403122"/>
            <a:ext cx="1117226" cy="411162"/>
          </a:xfrm>
        </p:spPr>
        <p:txBody>
          <a:bodyPr/>
          <a:lstStyle/>
          <a:p>
            <a:r>
              <a:rPr lang="en-US" sz="1600" b="1" cap="none" dirty="0">
                <a:latin typeface="+mj-lt"/>
              </a:rPr>
              <a:t>Akul</a:t>
            </a:r>
            <a:endParaRPr lang="en-US" sz="1200" b="1" cap="none" dirty="0">
              <a:latin typeface="+mj-lt"/>
            </a:endParaRPr>
          </a:p>
        </p:txBody>
      </p:sp>
      <p:sp>
        <p:nvSpPr>
          <p:cNvPr id="2" name="TextBox 1">
            <a:extLst>
              <a:ext uri="{FF2B5EF4-FFF2-40B4-BE49-F238E27FC236}">
                <a16:creationId xmlns:a16="http://schemas.microsoft.com/office/drawing/2014/main" id="{09FC9D48-CA94-4400-A8DC-9CB1F174AA4D}"/>
              </a:ext>
            </a:extLst>
          </p:cNvPr>
          <p:cNvSpPr txBox="1"/>
          <p:nvPr/>
        </p:nvSpPr>
        <p:spPr>
          <a:xfrm>
            <a:off x="2544270" y="5582790"/>
            <a:ext cx="7849694" cy="369332"/>
          </a:xfrm>
          <a:prstGeom prst="rect">
            <a:avLst/>
          </a:prstGeom>
          <a:noFill/>
        </p:spPr>
        <p:txBody>
          <a:bodyPr wrap="square" rtlCol="0">
            <a:spAutoFit/>
          </a:bodyPr>
          <a:lstStyle/>
          <a:p>
            <a:pPr algn="ctr"/>
            <a:r>
              <a:rPr lang="en-US" b="1" dirty="0"/>
              <a:t>Average Confidence Across Both Classes (Attrited vs. Existing) </a:t>
            </a:r>
            <a:endParaRPr lang="en-US" dirty="0"/>
          </a:p>
        </p:txBody>
      </p:sp>
      <p:pic>
        <p:nvPicPr>
          <p:cNvPr id="4" name="Picture 3">
            <a:extLst>
              <a:ext uri="{FF2B5EF4-FFF2-40B4-BE49-F238E27FC236}">
                <a16:creationId xmlns:a16="http://schemas.microsoft.com/office/drawing/2014/main" id="{515DA57E-3622-4EF2-AB39-E6373FD56700}"/>
              </a:ext>
            </a:extLst>
          </p:cNvPr>
          <p:cNvPicPr>
            <a:picLocks noChangeAspect="1"/>
          </p:cNvPicPr>
          <p:nvPr/>
        </p:nvPicPr>
        <p:blipFill rotWithShape="1">
          <a:blip r:embed="rId2"/>
          <a:srcRect t="5300"/>
          <a:stretch/>
        </p:blipFill>
        <p:spPr>
          <a:xfrm>
            <a:off x="2544269" y="1090544"/>
            <a:ext cx="7849695" cy="4222031"/>
          </a:xfrm>
          <a:prstGeom prst="rect">
            <a:avLst/>
          </a:prstGeom>
        </p:spPr>
      </p:pic>
    </p:spTree>
    <p:extLst>
      <p:ext uri="{BB962C8B-B14F-4D97-AF65-F5344CB8AC3E}">
        <p14:creationId xmlns:p14="http://schemas.microsoft.com/office/powerpoint/2010/main" val="14082945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DBFC-7CF8-41DB-B608-F948765C6475}"/>
              </a:ext>
            </a:extLst>
          </p:cNvPr>
          <p:cNvSpPr>
            <a:spLocks noGrp="1"/>
          </p:cNvSpPr>
          <p:nvPr>
            <p:ph type="title"/>
          </p:nvPr>
        </p:nvSpPr>
        <p:spPr/>
        <p:txBody>
          <a:bodyPr>
            <a:normAutofit/>
          </a:bodyPr>
          <a:lstStyle/>
          <a:p>
            <a:r>
              <a:rPr lang="en-US" sz="4000" dirty="0"/>
              <a:t>Conclusion</a:t>
            </a:r>
          </a:p>
        </p:txBody>
      </p:sp>
      <p:sp>
        <p:nvSpPr>
          <p:cNvPr id="6" name="Content Placeholder 2">
            <a:extLst>
              <a:ext uri="{FF2B5EF4-FFF2-40B4-BE49-F238E27FC236}">
                <a16:creationId xmlns:a16="http://schemas.microsoft.com/office/drawing/2014/main" id="{A589D8D2-2F1B-4EE5-959F-CBE993D1B992}"/>
              </a:ext>
            </a:extLst>
          </p:cNvPr>
          <p:cNvSpPr txBox="1">
            <a:spLocks/>
          </p:cNvSpPr>
          <p:nvPr/>
        </p:nvSpPr>
        <p:spPr>
          <a:xfrm>
            <a:off x="1097278" y="1898531"/>
            <a:ext cx="10332720" cy="4330262"/>
          </a:xfrm>
          <a:prstGeom prst="rect">
            <a:avLst/>
          </a:prstGeom>
        </p:spPr>
        <p:txBody>
          <a:bodyPr vert="horz" lIns="0" tIns="45720" rIns="0" bIns="45720" rtlCol="0" anchor="t">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85750" lvl="1" indent="-285750">
              <a:spcBef>
                <a:spcPts val="1200"/>
              </a:spcBef>
              <a:spcAft>
                <a:spcPts val="200"/>
              </a:spcAft>
              <a:buClr>
                <a:schemeClr val="accent1"/>
              </a:buClr>
              <a:buSzPct val="100000"/>
              <a:buFont typeface="Arial" panose="020B0604020202020204" pitchFamily="34" charset="0"/>
              <a:buChar char="•"/>
            </a:pPr>
            <a:r>
              <a:rPr lang="en-US" sz="1800" dirty="0"/>
              <a:t>Best model for this customer churn problem is </a:t>
            </a:r>
            <a:r>
              <a:rPr lang="en-US" sz="1800" b="1" dirty="0"/>
              <a:t>Gradient Boosted Model </a:t>
            </a:r>
            <a:r>
              <a:rPr lang="en-US" sz="1800" dirty="0"/>
              <a:t>with following </a:t>
            </a:r>
            <a:r>
              <a:rPr lang="en-US" sz="1800" b="1" dirty="0"/>
              <a:t>10 features</a:t>
            </a:r>
            <a:r>
              <a:rPr lang="en-US" sz="1800" dirty="0"/>
              <a:t>:</a:t>
            </a:r>
          </a:p>
          <a:p>
            <a:pPr marL="548640" lvl="4" indent="0">
              <a:spcBef>
                <a:spcPts val="1200"/>
              </a:spcBef>
              <a:spcAft>
                <a:spcPts val="200"/>
              </a:spcAft>
              <a:buClr>
                <a:schemeClr val="accent1"/>
              </a:buClr>
              <a:buSzPct val="100000"/>
              <a:buNone/>
            </a:pPr>
            <a:r>
              <a:rPr lang="en-US" sz="1600" dirty="0"/>
              <a:t>Gender, Total Relationship Count, Months Inactive 12 mon, Contacts Count 12 mon, Credit Limit, Total Revolving Bal, Total Trans Ct, Total Ct Chng Q4 Q1, Customer Age, </a:t>
            </a:r>
            <a:r>
              <a:rPr lang="en-US" sz="1600" dirty="0">
                <a:solidFill>
                  <a:schemeClr val="tx1"/>
                </a:solidFill>
              </a:rPr>
              <a:t>Total Trans Amt</a:t>
            </a:r>
            <a:r>
              <a:rPr lang="en-US" sz="1600" u="sng" dirty="0">
                <a:solidFill>
                  <a:schemeClr val="tx1"/>
                </a:solidFill>
              </a:rPr>
              <a:t> </a:t>
            </a:r>
            <a:endParaRPr lang="en-US" sz="1800" u="sng" dirty="0">
              <a:solidFill>
                <a:schemeClr val="tx1"/>
              </a:solidFill>
            </a:endParaRPr>
          </a:p>
          <a:p>
            <a:pPr marL="342900" lvl="1" indent="-342900">
              <a:spcBef>
                <a:spcPts val="1200"/>
              </a:spcBef>
              <a:spcAft>
                <a:spcPts val="200"/>
              </a:spcAft>
              <a:buClr>
                <a:schemeClr val="accent1"/>
              </a:buClr>
              <a:buSzPct val="100000"/>
              <a:buFont typeface="Arial" panose="020B0604020202020204" pitchFamily="34" charset="0"/>
              <a:buChar char="•"/>
            </a:pPr>
            <a:r>
              <a:rPr lang="en-US" sz="1800" b="1" dirty="0"/>
              <a:t>Performance for Model Training-Testing:</a:t>
            </a:r>
          </a:p>
          <a:p>
            <a:pPr marL="651510" lvl="3" indent="-285750">
              <a:lnSpc>
                <a:spcPct val="80000"/>
              </a:lnSpc>
              <a:spcBef>
                <a:spcPts val="1200"/>
              </a:spcBef>
              <a:spcAft>
                <a:spcPts val="200"/>
              </a:spcAft>
              <a:buClr>
                <a:schemeClr val="accent1"/>
              </a:buClr>
              <a:buSzPct val="100000"/>
              <a:buFont typeface="Courier New" panose="02070309020205020404" pitchFamily="49" charset="0"/>
              <a:buChar char="o"/>
            </a:pPr>
            <a:r>
              <a:rPr lang="en-US" sz="1600" dirty="0"/>
              <a:t> Cross Validation Accuracy = 95.71%</a:t>
            </a:r>
          </a:p>
          <a:p>
            <a:pPr marL="651510" lvl="3" indent="-285750">
              <a:lnSpc>
                <a:spcPct val="80000"/>
              </a:lnSpc>
              <a:spcBef>
                <a:spcPts val="1200"/>
              </a:spcBef>
              <a:spcAft>
                <a:spcPts val="200"/>
              </a:spcAft>
              <a:buClr>
                <a:schemeClr val="accent1"/>
              </a:buClr>
              <a:buSzPct val="100000"/>
              <a:buFont typeface="Courier New" panose="02070309020205020404" pitchFamily="49" charset="0"/>
              <a:buChar char="o"/>
            </a:pPr>
            <a:r>
              <a:rPr lang="en-US" sz="1600" dirty="0"/>
              <a:t> Cross Validation AUC = 0.986</a:t>
            </a:r>
          </a:p>
          <a:p>
            <a:pPr marL="651510" lvl="3" indent="-285750">
              <a:lnSpc>
                <a:spcPct val="80000"/>
              </a:lnSpc>
              <a:spcBef>
                <a:spcPts val="1200"/>
              </a:spcBef>
              <a:spcAft>
                <a:spcPts val="200"/>
              </a:spcAft>
              <a:buClr>
                <a:schemeClr val="accent1"/>
              </a:buClr>
              <a:buSzPct val="100000"/>
              <a:buFont typeface="Courier New" panose="02070309020205020404" pitchFamily="49" charset="0"/>
              <a:buChar char="o"/>
            </a:pPr>
            <a:r>
              <a:rPr lang="en-US" sz="1600" dirty="0"/>
              <a:t> Validation Accuracy = 96.09%</a:t>
            </a:r>
          </a:p>
          <a:p>
            <a:pPr marL="651510" lvl="3" indent="-285750">
              <a:lnSpc>
                <a:spcPct val="80000"/>
              </a:lnSpc>
              <a:spcBef>
                <a:spcPts val="1200"/>
              </a:spcBef>
              <a:spcAft>
                <a:spcPts val="200"/>
              </a:spcAft>
              <a:buClr>
                <a:schemeClr val="accent1"/>
              </a:buClr>
              <a:buSzPct val="100000"/>
              <a:buFont typeface="Courier New" panose="02070309020205020404" pitchFamily="49" charset="0"/>
              <a:buChar char="o"/>
            </a:pPr>
            <a:r>
              <a:rPr lang="en-US" sz="1600" dirty="0"/>
              <a:t> Validation AUC = 0.987</a:t>
            </a:r>
            <a:endParaRPr lang="en-US" sz="1800" dirty="0"/>
          </a:p>
          <a:p>
            <a:pPr marL="342900" lvl="1" indent="-342900">
              <a:spcBef>
                <a:spcPts val="1200"/>
              </a:spcBef>
              <a:spcAft>
                <a:spcPts val="200"/>
              </a:spcAft>
              <a:buClr>
                <a:schemeClr val="accent1"/>
              </a:buClr>
              <a:buSzPct val="100000"/>
              <a:buFont typeface="Arial" panose="020B0604020202020204" pitchFamily="34" charset="0"/>
              <a:buChar char="•"/>
            </a:pPr>
            <a:r>
              <a:rPr lang="en-US" sz="1800" b="1" dirty="0"/>
              <a:t>Performance for Unlabeled Data:</a:t>
            </a:r>
          </a:p>
          <a:p>
            <a:pPr marL="365760" lvl="3" indent="0">
              <a:lnSpc>
                <a:spcPct val="80000"/>
              </a:lnSpc>
              <a:spcBef>
                <a:spcPts val="1200"/>
              </a:spcBef>
              <a:spcAft>
                <a:spcPts val="200"/>
              </a:spcAft>
              <a:buClr>
                <a:schemeClr val="accent1"/>
              </a:buClr>
              <a:buSzPct val="100000"/>
              <a:buNone/>
            </a:pPr>
            <a:r>
              <a:rPr lang="en-US" sz="1600" dirty="0"/>
              <a:t>We got 50-50 proportion with -</a:t>
            </a:r>
          </a:p>
          <a:p>
            <a:pPr marL="651510" lvl="3" indent="-285750">
              <a:lnSpc>
                <a:spcPct val="80000"/>
              </a:lnSpc>
              <a:spcBef>
                <a:spcPts val="1200"/>
              </a:spcBef>
              <a:spcAft>
                <a:spcPts val="200"/>
              </a:spcAft>
              <a:buClr>
                <a:schemeClr val="accent1"/>
              </a:buClr>
              <a:buSzPct val="100000"/>
              <a:buFont typeface="Courier New" panose="02070309020205020404" pitchFamily="49" charset="0"/>
              <a:buChar char="o"/>
            </a:pPr>
            <a:r>
              <a:rPr lang="en-US" sz="1600" dirty="0"/>
              <a:t>CLIENTNUM 1, 2, 3, 6, 7, 8 as Existing Customer</a:t>
            </a:r>
          </a:p>
          <a:p>
            <a:pPr marL="651510" lvl="3" indent="-285750">
              <a:lnSpc>
                <a:spcPct val="80000"/>
              </a:lnSpc>
              <a:spcBef>
                <a:spcPts val="1200"/>
              </a:spcBef>
              <a:spcAft>
                <a:spcPts val="200"/>
              </a:spcAft>
              <a:buClr>
                <a:schemeClr val="accent1"/>
              </a:buClr>
              <a:buSzPct val="100000"/>
              <a:buFont typeface="Courier New" panose="02070309020205020404" pitchFamily="49" charset="0"/>
              <a:buChar char="o"/>
            </a:pPr>
            <a:r>
              <a:rPr lang="en-US" sz="1600" dirty="0"/>
              <a:t>CLIENTNUM 4, 5, 9, 10, 11, 12 as Attrited Customer </a:t>
            </a:r>
            <a:endParaRPr lang="en-US" sz="1800" dirty="0"/>
          </a:p>
        </p:txBody>
      </p:sp>
      <p:sp>
        <p:nvSpPr>
          <p:cNvPr id="9" name="Footer Placeholder 5">
            <a:extLst>
              <a:ext uri="{FF2B5EF4-FFF2-40B4-BE49-F238E27FC236}">
                <a16:creationId xmlns:a16="http://schemas.microsoft.com/office/drawing/2014/main" id="{5C2B421C-4E2C-4444-A877-FF6B75DEA653}"/>
              </a:ext>
            </a:extLst>
          </p:cNvPr>
          <p:cNvSpPr>
            <a:spLocks noGrp="1"/>
          </p:cNvSpPr>
          <p:nvPr>
            <p:ph type="ftr" sz="quarter" idx="11"/>
          </p:nvPr>
        </p:nvSpPr>
        <p:spPr>
          <a:xfrm>
            <a:off x="10661331" y="6403122"/>
            <a:ext cx="1189655" cy="411162"/>
          </a:xfrm>
        </p:spPr>
        <p:txBody>
          <a:bodyPr/>
          <a:lstStyle/>
          <a:p>
            <a:r>
              <a:rPr lang="en-US" sz="1600" b="1" cap="none" dirty="0">
                <a:latin typeface="+mj-lt"/>
              </a:rPr>
              <a:t>Yuri</a:t>
            </a:r>
            <a:endParaRPr lang="en-US" sz="1200" b="1" cap="none" dirty="0">
              <a:latin typeface="+mj-lt"/>
            </a:endParaRPr>
          </a:p>
        </p:txBody>
      </p:sp>
    </p:spTree>
    <p:extLst>
      <p:ext uri="{BB962C8B-B14F-4D97-AF65-F5344CB8AC3E}">
        <p14:creationId xmlns:p14="http://schemas.microsoft.com/office/powerpoint/2010/main" val="30042516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342979-FE84-4679-A25A-3EF29BE41FD7}"/>
              </a:ext>
            </a:extLst>
          </p:cNvPr>
          <p:cNvSpPr>
            <a:spLocks noGrp="1"/>
          </p:cNvSpPr>
          <p:nvPr>
            <p:ph type="title"/>
          </p:nvPr>
        </p:nvSpPr>
        <p:spPr>
          <a:xfrm>
            <a:off x="1039177" y="0"/>
            <a:ext cx="10113645" cy="4560849"/>
          </a:xfrm>
        </p:spPr>
        <p:txBody>
          <a:bodyPr anchor="ctr"/>
          <a:lstStyle/>
          <a:p>
            <a:pPr algn="ctr"/>
            <a:r>
              <a:rPr lang="en-US" sz="6000">
                <a:solidFill>
                  <a:schemeClr val="tx1">
                    <a:lumMod val="75000"/>
                    <a:lumOff val="25000"/>
                  </a:schemeClr>
                </a:solidFill>
              </a:rPr>
              <a:t>Thank You</a:t>
            </a:r>
          </a:p>
        </p:txBody>
      </p:sp>
    </p:spTree>
    <p:extLst>
      <p:ext uri="{BB962C8B-B14F-4D97-AF65-F5344CB8AC3E}">
        <p14:creationId xmlns:p14="http://schemas.microsoft.com/office/powerpoint/2010/main" val="596400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4DBFC-7CF8-41DB-B608-F948765C6475}"/>
              </a:ext>
            </a:extLst>
          </p:cNvPr>
          <p:cNvSpPr>
            <a:spLocks noGrp="1"/>
          </p:cNvSpPr>
          <p:nvPr>
            <p:ph type="title"/>
          </p:nvPr>
        </p:nvSpPr>
        <p:spPr/>
        <p:txBody>
          <a:bodyPr>
            <a:normAutofit fontScale="90000"/>
          </a:bodyPr>
          <a:lstStyle/>
          <a:p>
            <a:pPr>
              <a:lnSpc>
                <a:spcPct val="150000"/>
              </a:lnSpc>
            </a:pPr>
            <a:r>
              <a:rPr lang="en-US" sz="4400"/>
              <a:t>1: Contacts_Count_12_mon </a:t>
            </a:r>
            <a:br>
              <a:rPr lang="en-US"/>
            </a:br>
            <a:r>
              <a:rPr lang="en-US" sz="2200"/>
              <a:t>by Madhura Jadhav</a:t>
            </a:r>
            <a:endParaRPr lang="en-US" sz="2700"/>
          </a:p>
        </p:txBody>
      </p:sp>
      <p:graphicFrame>
        <p:nvGraphicFramePr>
          <p:cNvPr id="11" name="Table 4">
            <a:extLst>
              <a:ext uri="{FF2B5EF4-FFF2-40B4-BE49-F238E27FC236}">
                <a16:creationId xmlns:a16="http://schemas.microsoft.com/office/drawing/2014/main" id="{F35E33A9-8072-4F2E-BFA3-1499FDE2AEE8}"/>
              </a:ext>
            </a:extLst>
          </p:cNvPr>
          <p:cNvGraphicFramePr>
            <a:graphicFrameLocks noGrp="1"/>
          </p:cNvGraphicFramePr>
          <p:nvPr>
            <p:extLst>
              <p:ext uri="{D42A27DB-BD31-4B8C-83A1-F6EECF244321}">
                <p14:modId xmlns:p14="http://schemas.microsoft.com/office/powerpoint/2010/main" val="834705794"/>
              </p:ext>
            </p:extLst>
          </p:nvPr>
        </p:nvGraphicFramePr>
        <p:xfrm>
          <a:off x="1278330" y="3208790"/>
          <a:ext cx="3560596" cy="2888994"/>
        </p:xfrm>
        <a:graphic>
          <a:graphicData uri="http://schemas.openxmlformats.org/drawingml/2006/table">
            <a:tbl>
              <a:tblPr firstRow="1" bandRow="1">
                <a:tableStyleId>{073A0DAA-6AF3-43AB-8588-CEC1D06C72B9}</a:tableStyleId>
              </a:tblPr>
              <a:tblGrid>
                <a:gridCol w="908496">
                  <a:extLst>
                    <a:ext uri="{9D8B030D-6E8A-4147-A177-3AD203B41FA5}">
                      <a16:colId xmlns:a16="http://schemas.microsoft.com/office/drawing/2014/main" val="3169329657"/>
                    </a:ext>
                  </a:extLst>
                </a:gridCol>
                <a:gridCol w="805799">
                  <a:extLst>
                    <a:ext uri="{9D8B030D-6E8A-4147-A177-3AD203B41FA5}">
                      <a16:colId xmlns:a16="http://schemas.microsoft.com/office/drawing/2014/main" val="4014994072"/>
                    </a:ext>
                  </a:extLst>
                </a:gridCol>
                <a:gridCol w="866233">
                  <a:extLst>
                    <a:ext uri="{9D8B030D-6E8A-4147-A177-3AD203B41FA5}">
                      <a16:colId xmlns:a16="http://schemas.microsoft.com/office/drawing/2014/main" val="3328763198"/>
                    </a:ext>
                  </a:extLst>
                </a:gridCol>
                <a:gridCol w="980068">
                  <a:extLst>
                    <a:ext uri="{9D8B030D-6E8A-4147-A177-3AD203B41FA5}">
                      <a16:colId xmlns:a16="http://schemas.microsoft.com/office/drawing/2014/main" val="796613928"/>
                    </a:ext>
                  </a:extLst>
                </a:gridCol>
              </a:tblGrid>
              <a:tr h="516778">
                <a:tc>
                  <a:txBody>
                    <a:bodyPr/>
                    <a:lstStyle/>
                    <a:p>
                      <a:pPr algn="ctr"/>
                      <a:r>
                        <a:rPr lang="en-US" sz="1200"/>
                        <a:t>Contacts count</a:t>
                      </a:r>
                    </a:p>
                  </a:txBody>
                  <a:tcPr marL="76274" marR="76274" marT="38138" marB="38138"/>
                </a:tc>
                <a:tc>
                  <a:txBody>
                    <a:bodyPr/>
                    <a:lstStyle/>
                    <a:p>
                      <a:pPr algn="ctr"/>
                      <a:r>
                        <a:rPr lang="en-US" sz="1200"/>
                        <a:t>Attrited</a:t>
                      </a:r>
                    </a:p>
                  </a:txBody>
                  <a:tcPr marL="76274" marR="76274" marT="38138" marB="38138"/>
                </a:tc>
                <a:tc>
                  <a:txBody>
                    <a:bodyPr/>
                    <a:lstStyle/>
                    <a:p>
                      <a:pPr algn="ctr"/>
                      <a:r>
                        <a:rPr lang="en-US" sz="1200"/>
                        <a:t>Existing</a:t>
                      </a:r>
                    </a:p>
                  </a:txBody>
                  <a:tcPr marL="76274" marR="76274" marT="38138" marB="38138"/>
                </a:tc>
                <a:tc>
                  <a:txBody>
                    <a:bodyPr/>
                    <a:lstStyle/>
                    <a:p>
                      <a:pPr algn="ctr"/>
                      <a:r>
                        <a:rPr lang="en-US" sz="1200"/>
                        <a:t>Total</a:t>
                      </a:r>
                    </a:p>
                  </a:txBody>
                  <a:tcPr marL="76274" marR="76274" marT="38138" marB="38138"/>
                </a:tc>
                <a:extLst>
                  <a:ext uri="{0D108BD9-81ED-4DB2-BD59-A6C34878D82A}">
                    <a16:rowId xmlns:a16="http://schemas.microsoft.com/office/drawing/2014/main" val="3902549626"/>
                  </a:ext>
                </a:extLst>
              </a:tr>
              <a:tr h="296527">
                <a:tc>
                  <a:txBody>
                    <a:bodyPr/>
                    <a:lstStyle/>
                    <a:p>
                      <a:pPr algn="ctr"/>
                      <a:r>
                        <a:rPr lang="en-US" sz="1200"/>
                        <a:t>0</a:t>
                      </a:r>
                    </a:p>
                  </a:txBody>
                  <a:tcPr marL="76274" marR="76274" marT="38138" marB="38138"/>
                </a:tc>
                <a:tc>
                  <a:txBody>
                    <a:bodyPr/>
                    <a:lstStyle/>
                    <a:p>
                      <a:pPr algn="ctr"/>
                      <a:r>
                        <a:rPr lang="en-US" sz="1200"/>
                        <a:t>0.07%</a:t>
                      </a:r>
                    </a:p>
                  </a:txBody>
                  <a:tcPr marL="76274" marR="76274" marT="38138" marB="38138"/>
                </a:tc>
                <a:tc>
                  <a:txBody>
                    <a:bodyPr/>
                    <a:lstStyle/>
                    <a:p>
                      <a:pPr algn="ctr"/>
                      <a:r>
                        <a:rPr lang="en-US" sz="1200"/>
                        <a:t>3.87%</a:t>
                      </a:r>
                    </a:p>
                  </a:txBody>
                  <a:tcPr marL="76274" marR="76274" marT="38138" marB="38138"/>
                </a:tc>
                <a:tc>
                  <a:txBody>
                    <a:bodyPr/>
                    <a:lstStyle/>
                    <a:p>
                      <a:pPr algn="ctr"/>
                      <a:r>
                        <a:rPr lang="en-US" sz="1200"/>
                        <a:t>3.93%</a:t>
                      </a:r>
                    </a:p>
                  </a:txBody>
                  <a:tcPr marL="76274" marR="76274" marT="38138" marB="38138"/>
                </a:tc>
                <a:extLst>
                  <a:ext uri="{0D108BD9-81ED-4DB2-BD59-A6C34878D82A}">
                    <a16:rowId xmlns:a16="http://schemas.microsoft.com/office/drawing/2014/main" val="3568602421"/>
                  </a:ext>
                </a:extLst>
              </a:tr>
              <a:tr h="296527">
                <a:tc>
                  <a:txBody>
                    <a:bodyPr/>
                    <a:lstStyle/>
                    <a:p>
                      <a:pPr algn="ctr"/>
                      <a:r>
                        <a:rPr lang="en-US" sz="1200"/>
                        <a:t>1</a:t>
                      </a:r>
                    </a:p>
                  </a:txBody>
                  <a:tcPr marL="76274" marR="76274" marT="38138" marB="38138"/>
                </a:tc>
                <a:tc>
                  <a:txBody>
                    <a:bodyPr/>
                    <a:lstStyle/>
                    <a:p>
                      <a:pPr algn="ctr"/>
                      <a:r>
                        <a:rPr lang="en-US" sz="1200"/>
                        <a:t>1.07%</a:t>
                      </a:r>
                    </a:p>
                  </a:txBody>
                  <a:tcPr marL="76274" marR="76274" marT="38138" marB="38138"/>
                </a:tc>
                <a:tc>
                  <a:txBody>
                    <a:bodyPr/>
                    <a:lstStyle/>
                    <a:p>
                      <a:pPr algn="ctr"/>
                      <a:r>
                        <a:rPr lang="en-US" sz="1200"/>
                        <a:t>13.75%</a:t>
                      </a:r>
                    </a:p>
                  </a:txBody>
                  <a:tcPr marL="76274" marR="76274" marT="38138" marB="38138"/>
                </a:tc>
                <a:tc>
                  <a:txBody>
                    <a:bodyPr/>
                    <a:lstStyle/>
                    <a:p>
                      <a:pPr algn="ctr"/>
                      <a:r>
                        <a:rPr lang="en-US" sz="1200"/>
                        <a:t>14.82%</a:t>
                      </a:r>
                    </a:p>
                  </a:txBody>
                  <a:tcPr marL="76274" marR="76274" marT="38138" marB="38138"/>
                </a:tc>
                <a:extLst>
                  <a:ext uri="{0D108BD9-81ED-4DB2-BD59-A6C34878D82A}">
                    <a16:rowId xmlns:a16="http://schemas.microsoft.com/office/drawing/2014/main" val="1625206175"/>
                  </a:ext>
                </a:extLst>
              </a:tr>
              <a:tr h="296527">
                <a:tc>
                  <a:txBody>
                    <a:bodyPr/>
                    <a:lstStyle/>
                    <a:p>
                      <a:pPr algn="ctr"/>
                      <a:r>
                        <a:rPr lang="en-US" sz="1200"/>
                        <a:t>2</a:t>
                      </a:r>
                    </a:p>
                  </a:txBody>
                  <a:tcPr marL="76274" marR="76274" marT="38138" marB="38138"/>
                </a:tc>
                <a:tc>
                  <a:txBody>
                    <a:bodyPr/>
                    <a:lstStyle/>
                    <a:p>
                      <a:pPr algn="ctr"/>
                      <a:r>
                        <a:rPr lang="en-US" sz="1200">
                          <a:solidFill>
                            <a:schemeClr val="accent2"/>
                          </a:solidFill>
                        </a:rPr>
                        <a:t>3.98%</a:t>
                      </a:r>
                    </a:p>
                  </a:txBody>
                  <a:tcPr marL="76274" marR="76274" marT="38138" marB="38138"/>
                </a:tc>
                <a:tc>
                  <a:txBody>
                    <a:bodyPr/>
                    <a:lstStyle/>
                    <a:p>
                      <a:pPr algn="ctr"/>
                      <a:r>
                        <a:rPr lang="en-US" sz="1200"/>
                        <a:t>27.91%</a:t>
                      </a:r>
                    </a:p>
                  </a:txBody>
                  <a:tcPr marL="76274" marR="76274" marT="38138" marB="38138"/>
                </a:tc>
                <a:tc>
                  <a:txBody>
                    <a:bodyPr/>
                    <a:lstStyle/>
                    <a:p>
                      <a:pPr algn="ctr"/>
                      <a:r>
                        <a:rPr lang="en-US" sz="1200"/>
                        <a:t>31.89%</a:t>
                      </a:r>
                    </a:p>
                  </a:txBody>
                  <a:tcPr marL="76274" marR="76274" marT="38138" marB="38138"/>
                </a:tc>
                <a:extLst>
                  <a:ext uri="{0D108BD9-81ED-4DB2-BD59-A6C34878D82A}">
                    <a16:rowId xmlns:a16="http://schemas.microsoft.com/office/drawing/2014/main" val="2586442839"/>
                  </a:ext>
                </a:extLst>
              </a:tr>
              <a:tr h="296527">
                <a:tc>
                  <a:txBody>
                    <a:bodyPr/>
                    <a:lstStyle/>
                    <a:p>
                      <a:pPr algn="ctr"/>
                      <a:r>
                        <a:rPr lang="en-US" sz="1200"/>
                        <a:t>3</a:t>
                      </a:r>
                    </a:p>
                  </a:txBody>
                  <a:tcPr marL="76274" marR="76274" marT="38138" marB="38138"/>
                </a:tc>
                <a:tc>
                  <a:txBody>
                    <a:bodyPr/>
                    <a:lstStyle/>
                    <a:p>
                      <a:pPr algn="ctr"/>
                      <a:r>
                        <a:rPr lang="en-US" sz="1200">
                          <a:solidFill>
                            <a:schemeClr val="accent2"/>
                          </a:solidFill>
                        </a:rPr>
                        <a:t>6.70%</a:t>
                      </a:r>
                    </a:p>
                  </a:txBody>
                  <a:tcPr marL="76274" marR="76274" marT="38138" marB="38138"/>
                </a:tc>
                <a:tc>
                  <a:txBody>
                    <a:bodyPr/>
                    <a:lstStyle/>
                    <a:p>
                      <a:pPr algn="ctr"/>
                      <a:r>
                        <a:rPr lang="en-US" sz="1200"/>
                        <a:t>26.66%</a:t>
                      </a:r>
                    </a:p>
                  </a:txBody>
                  <a:tcPr marL="76274" marR="76274" marT="38138" marB="38138"/>
                </a:tc>
                <a:tc>
                  <a:txBody>
                    <a:bodyPr/>
                    <a:lstStyle/>
                    <a:p>
                      <a:pPr algn="ctr"/>
                      <a:r>
                        <a:rPr lang="en-US" sz="1200"/>
                        <a:t>33.37%</a:t>
                      </a:r>
                    </a:p>
                  </a:txBody>
                  <a:tcPr marL="76274" marR="76274" marT="38138" marB="38138"/>
                </a:tc>
                <a:extLst>
                  <a:ext uri="{0D108BD9-81ED-4DB2-BD59-A6C34878D82A}">
                    <a16:rowId xmlns:a16="http://schemas.microsoft.com/office/drawing/2014/main" val="843372247"/>
                  </a:ext>
                </a:extLst>
              </a:tr>
              <a:tr h="296527">
                <a:tc>
                  <a:txBody>
                    <a:bodyPr/>
                    <a:lstStyle/>
                    <a:p>
                      <a:pPr algn="ctr"/>
                      <a:r>
                        <a:rPr lang="en-US" sz="1200"/>
                        <a:t>4</a:t>
                      </a:r>
                    </a:p>
                  </a:txBody>
                  <a:tcPr marL="76274" marR="76274" marT="38138" marB="38138"/>
                </a:tc>
                <a:tc>
                  <a:txBody>
                    <a:bodyPr/>
                    <a:lstStyle/>
                    <a:p>
                      <a:pPr algn="ctr"/>
                      <a:r>
                        <a:rPr lang="en-US" sz="1200">
                          <a:solidFill>
                            <a:schemeClr val="accent2"/>
                          </a:solidFill>
                        </a:rPr>
                        <a:t>3.08%</a:t>
                      </a:r>
                    </a:p>
                  </a:txBody>
                  <a:tcPr marL="76274" marR="76274" marT="38138" marB="38138"/>
                </a:tc>
                <a:tc>
                  <a:txBody>
                    <a:bodyPr/>
                    <a:lstStyle/>
                    <a:p>
                      <a:pPr algn="ctr"/>
                      <a:r>
                        <a:rPr lang="en-US" sz="1200"/>
                        <a:t>10.63%</a:t>
                      </a:r>
                    </a:p>
                  </a:txBody>
                  <a:tcPr marL="76274" marR="76274" marT="38138" marB="38138"/>
                </a:tc>
                <a:tc>
                  <a:txBody>
                    <a:bodyPr/>
                    <a:lstStyle/>
                    <a:p>
                      <a:pPr algn="ctr"/>
                      <a:r>
                        <a:rPr lang="en-US" sz="1200"/>
                        <a:t>13.71%</a:t>
                      </a:r>
                    </a:p>
                  </a:txBody>
                  <a:tcPr marL="76274" marR="76274" marT="38138" marB="38138"/>
                </a:tc>
                <a:extLst>
                  <a:ext uri="{0D108BD9-81ED-4DB2-BD59-A6C34878D82A}">
                    <a16:rowId xmlns:a16="http://schemas.microsoft.com/office/drawing/2014/main" val="879753858"/>
                  </a:ext>
                </a:extLst>
              </a:tr>
              <a:tr h="296527">
                <a:tc>
                  <a:txBody>
                    <a:bodyPr/>
                    <a:lstStyle/>
                    <a:p>
                      <a:pPr algn="ctr"/>
                      <a:r>
                        <a:rPr lang="en-US" sz="1200"/>
                        <a:t>5</a:t>
                      </a:r>
                    </a:p>
                  </a:txBody>
                  <a:tcPr marL="76274" marR="76274" marT="38138" marB="38138"/>
                </a:tc>
                <a:tc>
                  <a:txBody>
                    <a:bodyPr/>
                    <a:lstStyle/>
                    <a:p>
                      <a:pPr algn="ctr"/>
                      <a:r>
                        <a:rPr lang="en-US" sz="1200"/>
                        <a:t>0.58%</a:t>
                      </a:r>
                    </a:p>
                  </a:txBody>
                  <a:tcPr marL="76274" marR="76274" marT="38138" marB="38138"/>
                </a:tc>
                <a:tc>
                  <a:txBody>
                    <a:bodyPr/>
                    <a:lstStyle/>
                    <a:p>
                      <a:pPr algn="ctr"/>
                      <a:r>
                        <a:rPr lang="en-US" sz="1200"/>
                        <a:t>1.16%</a:t>
                      </a:r>
                    </a:p>
                  </a:txBody>
                  <a:tcPr marL="76274" marR="76274" marT="38138" marB="38138"/>
                </a:tc>
                <a:tc>
                  <a:txBody>
                    <a:bodyPr/>
                    <a:lstStyle/>
                    <a:p>
                      <a:pPr algn="ctr"/>
                      <a:r>
                        <a:rPr lang="en-US" sz="1200"/>
                        <a:t>1.74%</a:t>
                      </a:r>
                    </a:p>
                  </a:txBody>
                  <a:tcPr marL="76274" marR="76274" marT="38138" marB="38138"/>
                </a:tc>
                <a:extLst>
                  <a:ext uri="{0D108BD9-81ED-4DB2-BD59-A6C34878D82A}">
                    <a16:rowId xmlns:a16="http://schemas.microsoft.com/office/drawing/2014/main" val="4236612757"/>
                  </a:ext>
                </a:extLst>
              </a:tr>
              <a:tr h="296527">
                <a:tc>
                  <a:txBody>
                    <a:bodyPr/>
                    <a:lstStyle/>
                    <a:p>
                      <a:pPr algn="ctr"/>
                      <a:r>
                        <a:rPr lang="en-US" sz="1200"/>
                        <a:t>6</a:t>
                      </a:r>
                    </a:p>
                  </a:txBody>
                  <a:tcPr marL="76274" marR="76274" marT="38138" marB="38138"/>
                </a:tc>
                <a:tc>
                  <a:txBody>
                    <a:bodyPr/>
                    <a:lstStyle/>
                    <a:p>
                      <a:pPr algn="ctr"/>
                      <a:r>
                        <a:rPr lang="en-US" sz="1200"/>
                        <a:t>0.53%</a:t>
                      </a:r>
                    </a:p>
                  </a:txBody>
                  <a:tcPr marL="76274" marR="76274" marT="38138" marB="38138"/>
                </a:tc>
                <a:tc>
                  <a:txBody>
                    <a:bodyPr/>
                    <a:lstStyle/>
                    <a:p>
                      <a:pPr algn="ctr"/>
                      <a:r>
                        <a:rPr lang="en-US" sz="1200"/>
                        <a:t>0%</a:t>
                      </a:r>
                    </a:p>
                  </a:txBody>
                  <a:tcPr marL="76274" marR="76274" marT="38138" marB="38138"/>
                </a:tc>
                <a:tc>
                  <a:txBody>
                    <a:bodyPr/>
                    <a:lstStyle/>
                    <a:p>
                      <a:pPr algn="ctr"/>
                      <a:r>
                        <a:rPr lang="en-US" sz="1200"/>
                        <a:t>0.53%</a:t>
                      </a:r>
                    </a:p>
                  </a:txBody>
                  <a:tcPr marL="76274" marR="76274" marT="38138" marB="38138"/>
                </a:tc>
                <a:extLst>
                  <a:ext uri="{0D108BD9-81ED-4DB2-BD59-A6C34878D82A}">
                    <a16:rowId xmlns:a16="http://schemas.microsoft.com/office/drawing/2014/main" val="1959627299"/>
                  </a:ext>
                </a:extLst>
              </a:tr>
              <a:tr h="296527">
                <a:tc>
                  <a:txBody>
                    <a:bodyPr/>
                    <a:lstStyle/>
                    <a:p>
                      <a:pPr algn="ctr"/>
                      <a:r>
                        <a:rPr lang="en-US" sz="1200"/>
                        <a:t>Total</a:t>
                      </a:r>
                    </a:p>
                  </a:txBody>
                  <a:tcPr marL="76274" marR="76274" marT="38138" marB="38138"/>
                </a:tc>
                <a:tc>
                  <a:txBody>
                    <a:bodyPr/>
                    <a:lstStyle/>
                    <a:p>
                      <a:pPr algn="ctr"/>
                      <a:r>
                        <a:rPr lang="en-US" sz="1200"/>
                        <a:t>16.03%</a:t>
                      </a:r>
                    </a:p>
                  </a:txBody>
                  <a:tcPr marL="76274" marR="76274" marT="38138" marB="38138"/>
                </a:tc>
                <a:tc>
                  <a:txBody>
                    <a:bodyPr/>
                    <a:lstStyle/>
                    <a:p>
                      <a:pPr algn="ctr"/>
                      <a:r>
                        <a:rPr lang="en-US" sz="1200"/>
                        <a:t>83.97%</a:t>
                      </a:r>
                    </a:p>
                  </a:txBody>
                  <a:tcPr marL="76274" marR="76274" marT="38138" marB="38138"/>
                </a:tc>
                <a:tc>
                  <a:txBody>
                    <a:bodyPr/>
                    <a:lstStyle/>
                    <a:p>
                      <a:pPr algn="ctr"/>
                      <a:r>
                        <a:rPr lang="en-US" sz="1200"/>
                        <a:t>100.00%</a:t>
                      </a:r>
                    </a:p>
                  </a:txBody>
                  <a:tcPr marL="76274" marR="76274" marT="38138" marB="38138"/>
                </a:tc>
                <a:extLst>
                  <a:ext uri="{0D108BD9-81ED-4DB2-BD59-A6C34878D82A}">
                    <a16:rowId xmlns:a16="http://schemas.microsoft.com/office/drawing/2014/main" val="771711530"/>
                  </a:ext>
                </a:extLst>
              </a:tr>
            </a:tbl>
          </a:graphicData>
        </a:graphic>
      </p:graphicFrame>
      <p:grpSp>
        <p:nvGrpSpPr>
          <p:cNvPr id="5" name="Group 4">
            <a:extLst>
              <a:ext uri="{FF2B5EF4-FFF2-40B4-BE49-F238E27FC236}">
                <a16:creationId xmlns:a16="http://schemas.microsoft.com/office/drawing/2014/main" id="{211CE762-4470-48F7-8B3C-E0E3F2710A3B}"/>
              </a:ext>
            </a:extLst>
          </p:cNvPr>
          <p:cNvGrpSpPr/>
          <p:nvPr/>
        </p:nvGrpSpPr>
        <p:grpSpPr>
          <a:xfrm>
            <a:off x="5470325" y="2207072"/>
            <a:ext cx="5789176" cy="3732561"/>
            <a:chOff x="4911663" y="1954561"/>
            <a:chExt cx="6797117" cy="4382429"/>
          </a:xfrm>
        </p:grpSpPr>
        <p:pic>
          <p:nvPicPr>
            <p:cNvPr id="4" name="Picture 3">
              <a:extLst>
                <a:ext uri="{FF2B5EF4-FFF2-40B4-BE49-F238E27FC236}">
                  <a16:creationId xmlns:a16="http://schemas.microsoft.com/office/drawing/2014/main" id="{C2CC7F1B-9A54-4AB8-BA1F-2B4506B186BA}"/>
                </a:ext>
              </a:extLst>
            </p:cNvPr>
            <p:cNvPicPr>
              <a:picLocks noChangeAspect="1"/>
            </p:cNvPicPr>
            <p:nvPr/>
          </p:nvPicPr>
          <p:blipFill rotWithShape="1">
            <a:blip r:embed="rId2"/>
            <a:srcRect r="4689"/>
            <a:stretch/>
          </p:blipFill>
          <p:spPr>
            <a:xfrm>
              <a:off x="4911663" y="1954561"/>
              <a:ext cx="6797117" cy="4382429"/>
            </a:xfrm>
            <a:prstGeom prst="rect">
              <a:avLst/>
            </a:prstGeom>
          </p:spPr>
        </p:pic>
        <p:sp>
          <p:nvSpPr>
            <p:cNvPr id="3" name="Rectangle: Rounded Corners 2">
              <a:extLst>
                <a:ext uri="{FF2B5EF4-FFF2-40B4-BE49-F238E27FC236}">
                  <a16:creationId xmlns:a16="http://schemas.microsoft.com/office/drawing/2014/main" id="{FFFE0C18-F27F-47BC-86CD-8EFBF803233F}"/>
                </a:ext>
              </a:extLst>
            </p:cNvPr>
            <p:cNvSpPr/>
            <p:nvPr/>
          </p:nvSpPr>
          <p:spPr>
            <a:xfrm>
              <a:off x="7482468" y="4828479"/>
              <a:ext cx="2687444" cy="1248936"/>
            </a:xfrm>
            <a:prstGeom prst="round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8" name="Rectangle 7">
            <a:extLst>
              <a:ext uri="{FF2B5EF4-FFF2-40B4-BE49-F238E27FC236}">
                <a16:creationId xmlns:a16="http://schemas.microsoft.com/office/drawing/2014/main" id="{70C4D770-52B0-4F2B-9981-2395EEDD1BC0}"/>
              </a:ext>
            </a:extLst>
          </p:cNvPr>
          <p:cNvSpPr/>
          <p:nvPr/>
        </p:nvSpPr>
        <p:spPr>
          <a:xfrm>
            <a:off x="1278330" y="2162406"/>
            <a:ext cx="3697744" cy="769441"/>
          </a:xfrm>
          <a:prstGeom prst="rect">
            <a:avLst/>
          </a:prstGeom>
        </p:spPr>
        <p:txBody>
          <a:bodyPr wrap="square">
            <a:spAutoFit/>
          </a:bodyPr>
          <a:lstStyle/>
          <a:p>
            <a:r>
              <a:rPr lang="en-US" sz="2200" b="1"/>
              <a:t>Association with </a:t>
            </a:r>
            <a:br>
              <a:rPr lang="en-US" sz="2200" b="1"/>
            </a:br>
            <a:r>
              <a:rPr lang="en-US" sz="2200" b="1"/>
              <a:t>Target Variable</a:t>
            </a:r>
          </a:p>
        </p:txBody>
      </p:sp>
    </p:spTree>
    <p:extLst>
      <p:ext uri="{BB962C8B-B14F-4D97-AF65-F5344CB8AC3E}">
        <p14:creationId xmlns:p14="http://schemas.microsoft.com/office/powerpoint/2010/main" val="1727525934"/>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71af3243-3dd4-4a8d-8c0d-dd76da1f02a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{5387FED2-0AFF-43DC-B294-6688585F8634}tf22712842_win32</Template>
  <TotalTime>517</TotalTime>
  <Words>4326</Words>
  <Application>Microsoft Office PowerPoint</Application>
  <PresentationFormat>Widescreen</PresentationFormat>
  <Paragraphs>1188</Paragraphs>
  <Slides>84</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84</vt:i4>
      </vt:variant>
    </vt:vector>
  </HeadingPairs>
  <TitlesOfParts>
    <vt:vector size="91" baseType="lpstr">
      <vt:lpstr>Arial</vt:lpstr>
      <vt:lpstr>Bookman Old Style</vt:lpstr>
      <vt:lpstr>Calibri</vt:lpstr>
      <vt:lpstr>Courier New</vt:lpstr>
      <vt:lpstr>Franklin Gothic Book</vt:lpstr>
      <vt:lpstr>Wingdings</vt:lpstr>
      <vt:lpstr>1_RetrospectVTI</vt:lpstr>
      <vt:lpstr>EDA</vt:lpstr>
      <vt:lpstr>1: EDA</vt:lpstr>
      <vt:lpstr>Problem Statement</vt:lpstr>
      <vt:lpstr>Data Summary</vt:lpstr>
      <vt:lpstr>Data Preprocessing</vt:lpstr>
      <vt:lpstr>Variables</vt:lpstr>
      <vt:lpstr>1: Contacts_Count_12_mon  by Madhura Jadhav</vt:lpstr>
      <vt:lpstr>1: Contacts_Count_12_mon  by Madhura Jadhav</vt:lpstr>
      <vt:lpstr>1: Contacts_Count_12_mon  by Madhura Jadhav</vt:lpstr>
      <vt:lpstr>1: Contacts_Count_12_mon - Summary by Madhura Jadhav</vt:lpstr>
      <vt:lpstr>2: Total_Trans_Amt by Madhura Jadhav</vt:lpstr>
      <vt:lpstr>2: Total_Trans_Amt by Madhura Jadhav</vt:lpstr>
      <vt:lpstr>2: Total_Trans_Amt by Madhura Jadhav</vt:lpstr>
      <vt:lpstr>PowerPoint Presentation</vt:lpstr>
      <vt:lpstr>2: Total_Trans_Amt- Summary by Madhura Jadhav</vt:lpstr>
      <vt:lpstr>3: Total Revolving  Balance by Ariful Islam</vt:lpstr>
      <vt:lpstr>3: Total Revolving  Balance by Ariful Islam</vt:lpstr>
      <vt:lpstr>3: Total Revolving  Balance by Ariful Islam</vt:lpstr>
      <vt:lpstr>3: Total Revolving  Balance - Summary by Ariful Islam</vt:lpstr>
      <vt:lpstr>4: Months Inactive 12 months by Ariful Islam</vt:lpstr>
      <vt:lpstr>4: Months Inactive 12 months by Ariful Islam</vt:lpstr>
      <vt:lpstr>4: Months Inactive 12 months by Ariful Islam</vt:lpstr>
      <vt:lpstr>4: Months Inactive 12 months - Summary by Ariful Islam</vt:lpstr>
      <vt:lpstr>5: Total_Trans_Ct by Yuri Oh</vt:lpstr>
      <vt:lpstr>5: Total_Trans_Ct by Yuri Oh</vt:lpstr>
      <vt:lpstr>5: Total_Trans_Ct by Yuri Oh</vt:lpstr>
      <vt:lpstr>5: Total_Trans_Ct by Yuri Oh</vt:lpstr>
      <vt:lpstr>6: Marital_Status by Yuri Oh</vt:lpstr>
      <vt:lpstr>6: Total_Trans_Ct &amp; Marital_Status by Yuri Oh</vt:lpstr>
      <vt:lpstr>6: Summary by Yuri Oh</vt:lpstr>
      <vt:lpstr>7: Credit_Limit by Sunil Kumar</vt:lpstr>
      <vt:lpstr>7: Credit_Limit by Sunil Kumar</vt:lpstr>
      <vt:lpstr>7: Credit_Limit by Sunil Kumar</vt:lpstr>
      <vt:lpstr>7: Credit_Limit - Assumption for Churn by Sunil Kumar</vt:lpstr>
      <vt:lpstr>7: Credit_Limit - Assumption for Churn by Sunil Kumar</vt:lpstr>
      <vt:lpstr>7: Credit_Limit - Assumption for Churn by Sunil Kumar</vt:lpstr>
      <vt:lpstr>7: Credit_Limit Summary by Sunil Kumar</vt:lpstr>
      <vt:lpstr>8 : Customer Age by Akul Jain</vt:lpstr>
      <vt:lpstr>8: Customer Age              by Akul Jain</vt:lpstr>
      <vt:lpstr>8 : Customer Age  by Akul Jain</vt:lpstr>
      <vt:lpstr>8: Customer Age - Summary  by Akul Jain</vt:lpstr>
      <vt:lpstr>Model Recommendation</vt:lpstr>
      <vt:lpstr>Variables Recommendation</vt:lpstr>
      <vt:lpstr>Group Summary</vt:lpstr>
      <vt:lpstr>2: Model Training-Testing &amp; Comparison</vt:lpstr>
      <vt:lpstr>Module 2</vt:lpstr>
      <vt:lpstr>Agenda</vt:lpstr>
      <vt:lpstr>Background Summary</vt:lpstr>
      <vt:lpstr>Model Design</vt:lpstr>
      <vt:lpstr>Gradient Boosted</vt:lpstr>
      <vt:lpstr>PowerPoint Presentation</vt:lpstr>
      <vt:lpstr>Decision Trees </vt:lpstr>
      <vt:lpstr>Decision Trees </vt:lpstr>
      <vt:lpstr>Deep Learning  </vt:lpstr>
      <vt:lpstr>Deep Learning </vt:lpstr>
      <vt:lpstr>PowerPoint Presentation</vt:lpstr>
      <vt:lpstr>PowerPoint Presentation</vt:lpstr>
      <vt:lpstr>PowerPoint Presentation</vt:lpstr>
      <vt:lpstr>PowerPoint Presentation</vt:lpstr>
      <vt:lpstr>PowerPoint Presentation</vt:lpstr>
      <vt:lpstr>Model Selection</vt:lpstr>
      <vt:lpstr>Feature Selection</vt:lpstr>
      <vt:lpstr>Forward Selection Recommendation</vt:lpstr>
      <vt:lpstr>PowerPoint Presentation</vt:lpstr>
      <vt:lpstr>PowerPoint Presentation</vt:lpstr>
      <vt:lpstr>PowerPoint Presentation</vt:lpstr>
      <vt:lpstr>PowerPoint Presentation</vt:lpstr>
      <vt:lpstr>PowerPoint Presentation</vt:lpstr>
      <vt:lpstr>PowerPoint Presentation</vt:lpstr>
      <vt:lpstr>Conclusion</vt:lpstr>
      <vt:lpstr>3: Final</vt:lpstr>
      <vt:lpstr> Module 3</vt:lpstr>
      <vt:lpstr>Agenda</vt:lpstr>
      <vt:lpstr>Background Summary</vt:lpstr>
      <vt:lpstr>RapidMiner Implementation</vt:lpstr>
      <vt:lpstr>Results with revisited  Feature Set</vt:lpstr>
      <vt:lpstr>Revisit</vt:lpstr>
      <vt:lpstr>Model Retraining</vt:lpstr>
      <vt:lpstr>PowerPoint Presentation</vt:lpstr>
      <vt:lpstr>Results with old  Feature Set</vt:lpstr>
      <vt:lpstr>Visualizations</vt:lpstr>
      <vt:lpstr>Visualizations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dc:title>
  <dc:creator>Jadhav, Ms. Madhura</dc:creator>
  <cp:lastModifiedBy>Jadhav, Madhura</cp:lastModifiedBy>
  <cp:revision>83</cp:revision>
  <dcterms:created xsi:type="dcterms:W3CDTF">2021-03-06T17:26:45Z</dcterms:created>
  <dcterms:modified xsi:type="dcterms:W3CDTF">2022-03-14T21:35:31Z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